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416" r:id="rId3"/>
    <p:sldId id="302" r:id="rId4"/>
    <p:sldId id="422" r:id="rId5"/>
    <p:sldId id="377" r:id="rId6"/>
    <p:sldId id="358" r:id="rId7"/>
    <p:sldId id="418" r:id="rId8"/>
    <p:sldId id="384" r:id="rId9"/>
    <p:sldId id="385" r:id="rId10"/>
    <p:sldId id="387" r:id="rId11"/>
    <p:sldId id="392" r:id="rId12"/>
    <p:sldId id="415" r:id="rId13"/>
    <p:sldId id="42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DCDB"/>
    <a:srgbClr val="F1DB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0436" autoAdjust="0"/>
  </p:normalViewPr>
  <p:slideViewPr>
    <p:cSldViewPr snapToGrid="0">
      <p:cViewPr varScale="1">
        <p:scale>
          <a:sx n="100" d="100"/>
          <a:sy n="100" d="100"/>
        </p:scale>
        <p:origin x="990" y="84"/>
      </p:cViewPr>
      <p:guideLst/>
    </p:cSldViewPr>
  </p:slideViewPr>
  <p:notesTextViewPr>
    <p:cViewPr>
      <p:scale>
        <a:sx n="3" d="2"/>
        <a:sy n="3" d="2"/>
      </p:scale>
      <p:origin x="0" y="0"/>
    </p:cViewPr>
  </p:notesTextViewPr>
  <p:notesViewPr>
    <p:cSldViewPr snapToGrid="0">
      <p:cViewPr varScale="1">
        <p:scale>
          <a:sx n="84" d="100"/>
          <a:sy n="84" d="100"/>
        </p:scale>
        <p:origin x="391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EB89EB-9B99-432A-B502-2943AEDD311A}" type="datetimeFigureOut">
              <a:rPr lang="en-US" smtClean="0"/>
              <a:t>4/28/2024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E56460-D882-4CC6-929F-7F7F84E0B626}" type="slidenum">
              <a:rPr lang="en-US" smtClean="0"/>
              <a:t>‹#›</a:t>
            </a:fld>
            <a:endParaRPr lang="en-US" dirty="0"/>
          </a:p>
        </p:txBody>
      </p:sp>
    </p:spTree>
    <p:extLst>
      <p:ext uri="{BB962C8B-B14F-4D97-AF65-F5344CB8AC3E}">
        <p14:creationId xmlns:p14="http://schemas.microsoft.com/office/powerpoint/2010/main" val="3259950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EC"/>
                </a:solidFill>
                <a:effectLst/>
                <a:highlight>
                  <a:srgbClr val="212121"/>
                </a:highlight>
                <a:latin typeface="Söhne"/>
              </a:rPr>
              <a:t>Explainable AI aims to address the challenge of understanding the decision-making process of black box AI models. </a:t>
            </a:r>
            <a:endParaRPr lang="en-US" dirty="0"/>
          </a:p>
        </p:txBody>
      </p:sp>
      <p:sp>
        <p:nvSpPr>
          <p:cNvPr id="4" name="Slide Number Placeholder 3"/>
          <p:cNvSpPr>
            <a:spLocks noGrp="1"/>
          </p:cNvSpPr>
          <p:nvPr>
            <p:ph type="sldNum" sz="quarter" idx="5"/>
          </p:nvPr>
        </p:nvSpPr>
        <p:spPr/>
        <p:txBody>
          <a:bodyPr/>
          <a:lstStyle/>
          <a:p>
            <a:fld id="{EEE56460-D882-4CC6-929F-7F7F84E0B626}" type="slidenum">
              <a:rPr lang="en-US" smtClean="0"/>
              <a:t>1</a:t>
            </a:fld>
            <a:endParaRPr lang="en-US" dirty="0"/>
          </a:p>
        </p:txBody>
      </p:sp>
    </p:spTree>
    <p:extLst>
      <p:ext uri="{BB962C8B-B14F-4D97-AF65-F5344CB8AC3E}">
        <p14:creationId xmlns:p14="http://schemas.microsoft.com/office/powerpoint/2010/main" val="41579953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latin typeface="Courier New" panose="02070309020205020404" pitchFamily="49" charset="0"/>
                <a:cs typeface="Courier New" panose="02070309020205020404" pitchFamily="49" charset="0"/>
              </a:rPr>
              <a:t>We can see that the model predicts a 98.6% probability of death in this case with ventilation, LOS, and ICU admission being the primary contributors to this prediction.</a:t>
            </a:r>
          </a:p>
          <a:p>
            <a:r>
              <a:rPr lang="en-US" b="0" dirty="0"/>
              <a:t>Where does this research lead us?</a:t>
            </a:r>
          </a:p>
        </p:txBody>
      </p:sp>
      <p:sp>
        <p:nvSpPr>
          <p:cNvPr id="4" name="Slide Number Placeholder 3"/>
          <p:cNvSpPr>
            <a:spLocks noGrp="1"/>
          </p:cNvSpPr>
          <p:nvPr>
            <p:ph type="sldNum" sz="quarter" idx="5"/>
          </p:nvPr>
        </p:nvSpPr>
        <p:spPr/>
        <p:txBody>
          <a:bodyPr/>
          <a:lstStyle/>
          <a:p>
            <a:fld id="{EEE56460-D882-4CC6-929F-7F7F84E0B626}" type="slidenum">
              <a:rPr lang="en-US" smtClean="0"/>
              <a:t>11</a:t>
            </a:fld>
            <a:endParaRPr lang="en-US" dirty="0"/>
          </a:p>
        </p:txBody>
      </p:sp>
    </p:spTree>
    <p:extLst>
      <p:ext uri="{BB962C8B-B14F-4D97-AF65-F5344CB8AC3E}">
        <p14:creationId xmlns:p14="http://schemas.microsoft.com/office/powerpoint/2010/main" val="37179210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E56460-D882-4CC6-929F-7F7F84E0B626}" type="slidenum">
              <a:rPr lang="en-US" smtClean="0"/>
              <a:t>12</a:t>
            </a:fld>
            <a:endParaRPr lang="en-US" dirty="0"/>
          </a:p>
        </p:txBody>
      </p:sp>
    </p:spTree>
    <p:extLst>
      <p:ext uri="{BB962C8B-B14F-4D97-AF65-F5344CB8AC3E}">
        <p14:creationId xmlns:p14="http://schemas.microsoft.com/office/powerpoint/2010/main" val="34261320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EC"/>
                </a:solidFill>
                <a:effectLst/>
                <a:highlight>
                  <a:srgbClr val="212121"/>
                </a:highlight>
                <a:latin typeface="Söhne"/>
              </a:rPr>
              <a:t>"</a:t>
            </a:r>
            <a:r>
              <a:rPr lang="en-US" b="0" i="0" dirty="0" err="1">
                <a:solidFill>
                  <a:srgbClr val="ECECEC"/>
                </a:solidFill>
                <a:effectLst/>
                <a:highlight>
                  <a:srgbClr val="212121"/>
                </a:highlight>
                <a:latin typeface="Söhne"/>
              </a:rPr>
              <a:t>Glassbox</a:t>
            </a:r>
            <a:r>
              <a:rPr lang="en-US" b="0" i="0" dirty="0">
                <a:solidFill>
                  <a:srgbClr val="ECECEC"/>
                </a:solidFill>
                <a:effectLst/>
                <a:highlight>
                  <a:srgbClr val="212121"/>
                </a:highlight>
                <a:latin typeface="Söhne"/>
              </a:rPr>
              <a:t> models" allow humans to better understand how the model arrives at its  predictions through greater visibility into the inner workings of the model.</a:t>
            </a:r>
          </a:p>
          <a:p>
            <a:r>
              <a:rPr lang="en-US" b="0" i="0" dirty="0">
                <a:solidFill>
                  <a:srgbClr val="ECECEC"/>
                </a:solidFill>
                <a:effectLst/>
                <a:highlight>
                  <a:srgbClr val="212121"/>
                </a:highlight>
                <a:latin typeface="Söhne"/>
              </a:rPr>
              <a:t>With these approaches, researchers can seek to improve transparency and interpretability of their models to ultimately increase acceptance and trust of their work.</a:t>
            </a:r>
            <a:endParaRPr lang="en-US" dirty="0"/>
          </a:p>
        </p:txBody>
      </p:sp>
      <p:sp>
        <p:nvSpPr>
          <p:cNvPr id="4" name="Slide Number Placeholder 3"/>
          <p:cNvSpPr>
            <a:spLocks noGrp="1"/>
          </p:cNvSpPr>
          <p:nvPr>
            <p:ph type="sldNum" sz="quarter" idx="5"/>
          </p:nvPr>
        </p:nvSpPr>
        <p:spPr/>
        <p:txBody>
          <a:bodyPr/>
          <a:lstStyle/>
          <a:p>
            <a:fld id="{EEE56460-D882-4CC6-929F-7F7F84E0B626}" type="slidenum">
              <a:rPr lang="en-US" smtClean="0"/>
              <a:t>13</a:t>
            </a:fld>
            <a:endParaRPr lang="en-US" dirty="0"/>
          </a:p>
        </p:txBody>
      </p:sp>
    </p:spTree>
    <p:extLst>
      <p:ext uri="{BB962C8B-B14F-4D97-AF65-F5344CB8AC3E}">
        <p14:creationId xmlns:p14="http://schemas.microsoft.com/office/powerpoint/2010/main" val="3028153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particularly important in health care where t</a:t>
            </a:r>
            <a:r>
              <a:rPr lang="en-US" sz="1200" dirty="0">
                <a:latin typeface="Courier New" panose="02070309020205020404" pitchFamily="49" charset="0"/>
                <a:cs typeface="Courier New" panose="02070309020205020404" pitchFamily="49" charset="0"/>
              </a:rPr>
              <a:t>he consequences of incorrect or biased predictions can have serious implications for patient safety and well-being. Before getting into XAI, let’s construct a simple XGBoost model.</a:t>
            </a:r>
          </a:p>
          <a:p>
            <a:endParaRPr lang="en-US" dirty="0"/>
          </a:p>
        </p:txBody>
      </p:sp>
      <p:sp>
        <p:nvSpPr>
          <p:cNvPr id="4" name="Slide Number Placeholder 3"/>
          <p:cNvSpPr>
            <a:spLocks noGrp="1"/>
          </p:cNvSpPr>
          <p:nvPr>
            <p:ph type="sldNum" sz="quarter" idx="5"/>
          </p:nvPr>
        </p:nvSpPr>
        <p:spPr/>
        <p:txBody>
          <a:bodyPr/>
          <a:lstStyle/>
          <a:p>
            <a:fld id="{EEE56460-D882-4CC6-929F-7F7F84E0B626}" type="slidenum">
              <a:rPr lang="en-US" smtClean="0"/>
              <a:t>2</a:t>
            </a:fld>
            <a:endParaRPr lang="en-US" dirty="0"/>
          </a:p>
        </p:txBody>
      </p:sp>
    </p:spTree>
    <p:extLst>
      <p:ext uri="{BB962C8B-B14F-4D97-AF65-F5344CB8AC3E}">
        <p14:creationId xmlns:p14="http://schemas.microsoft.com/office/powerpoint/2010/main" val="34297515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E56460-D882-4CC6-929F-7F7F84E0B626}" type="slidenum">
              <a:rPr lang="en-US" smtClean="0"/>
              <a:t>3</a:t>
            </a:fld>
            <a:endParaRPr lang="en-US" dirty="0"/>
          </a:p>
        </p:txBody>
      </p:sp>
    </p:spTree>
    <p:extLst>
      <p:ext uri="{BB962C8B-B14F-4D97-AF65-F5344CB8AC3E}">
        <p14:creationId xmlns:p14="http://schemas.microsoft.com/office/powerpoint/2010/main" val="3738740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this presentation we will focus on the non-lab features which includes patient characteristics such as need for ventilation, need for isolation, ICU admission, gender, length of stay, BMI, and smoking status.</a:t>
            </a:r>
          </a:p>
        </p:txBody>
      </p:sp>
      <p:sp>
        <p:nvSpPr>
          <p:cNvPr id="4" name="Slide Number Placeholder 3"/>
          <p:cNvSpPr>
            <a:spLocks noGrp="1"/>
          </p:cNvSpPr>
          <p:nvPr>
            <p:ph type="sldNum" sz="quarter" idx="5"/>
          </p:nvPr>
        </p:nvSpPr>
        <p:spPr/>
        <p:txBody>
          <a:bodyPr/>
          <a:lstStyle/>
          <a:p>
            <a:fld id="{EEE56460-D882-4CC6-929F-7F7F84E0B626}" type="slidenum">
              <a:rPr lang="en-US" smtClean="0"/>
              <a:t>4</a:t>
            </a:fld>
            <a:endParaRPr lang="en-US" dirty="0"/>
          </a:p>
        </p:txBody>
      </p:sp>
    </p:spTree>
    <p:extLst>
      <p:ext uri="{BB962C8B-B14F-4D97-AF65-F5344CB8AC3E}">
        <p14:creationId xmlns:p14="http://schemas.microsoft.com/office/powerpoint/2010/main" val="10069366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can we apply XAI techniques to better understand the model output?</a:t>
            </a:r>
          </a:p>
        </p:txBody>
      </p:sp>
      <p:sp>
        <p:nvSpPr>
          <p:cNvPr id="4" name="Slide Number Placeholder 3"/>
          <p:cNvSpPr>
            <a:spLocks noGrp="1"/>
          </p:cNvSpPr>
          <p:nvPr>
            <p:ph type="sldNum" sz="quarter" idx="5"/>
          </p:nvPr>
        </p:nvSpPr>
        <p:spPr/>
        <p:txBody>
          <a:bodyPr/>
          <a:lstStyle/>
          <a:p>
            <a:fld id="{EEE56460-D882-4CC6-929F-7F7F84E0B626}" type="slidenum">
              <a:rPr lang="en-US" smtClean="0"/>
              <a:t>5</a:t>
            </a:fld>
            <a:endParaRPr lang="en-US" dirty="0"/>
          </a:p>
        </p:txBody>
      </p:sp>
    </p:spTree>
    <p:extLst>
      <p:ext uri="{BB962C8B-B14F-4D97-AF65-F5344CB8AC3E}">
        <p14:creationId xmlns:p14="http://schemas.microsoft.com/office/powerpoint/2010/main" val="3006963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EC"/>
                </a:solidFill>
                <a:effectLst/>
                <a:highlight>
                  <a:srgbClr val="212121"/>
                </a:highlight>
                <a:latin typeface="Söhne"/>
              </a:rPr>
              <a:t>"Blackbox explainers" are techniques to provide insights into the decisions made by complex and opaque machine learning or AI models</a:t>
            </a:r>
          </a:p>
          <a:p>
            <a:r>
              <a:rPr lang="en-US" b="0" i="0" dirty="0">
                <a:solidFill>
                  <a:srgbClr val="ECECEC"/>
                </a:solidFill>
                <a:effectLst/>
                <a:highlight>
                  <a:srgbClr val="212121"/>
                </a:highlight>
                <a:latin typeface="Söhne"/>
              </a:rPr>
              <a:t>They aim to shed light on the inner workings of these models by analyzing their outputs and providing explanations or interpretations of why a particular decision was made. </a:t>
            </a:r>
            <a:endParaRPr lang="en-US" dirty="0"/>
          </a:p>
        </p:txBody>
      </p:sp>
      <p:sp>
        <p:nvSpPr>
          <p:cNvPr id="4" name="Slide Number Placeholder 3"/>
          <p:cNvSpPr>
            <a:spLocks noGrp="1"/>
          </p:cNvSpPr>
          <p:nvPr>
            <p:ph type="sldNum" sz="quarter" idx="5"/>
          </p:nvPr>
        </p:nvSpPr>
        <p:spPr/>
        <p:txBody>
          <a:bodyPr/>
          <a:lstStyle/>
          <a:p>
            <a:fld id="{EEE56460-D882-4CC6-929F-7F7F84E0B626}" type="slidenum">
              <a:rPr lang="en-US" smtClean="0"/>
              <a:t>6</a:t>
            </a:fld>
            <a:endParaRPr lang="en-US" dirty="0"/>
          </a:p>
        </p:txBody>
      </p:sp>
    </p:spTree>
    <p:extLst>
      <p:ext uri="{BB962C8B-B14F-4D97-AF65-F5344CB8AC3E}">
        <p14:creationId xmlns:p14="http://schemas.microsoft.com/office/powerpoint/2010/main" val="615712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SHAP can generate a number of different analytics, but two of the most compelling ones are the force plot and the waterfall plot.</a:t>
            </a:r>
          </a:p>
        </p:txBody>
      </p:sp>
      <p:sp>
        <p:nvSpPr>
          <p:cNvPr id="4" name="Slide Number Placeholder 3"/>
          <p:cNvSpPr>
            <a:spLocks noGrp="1"/>
          </p:cNvSpPr>
          <p:nvPr>
            <p:ph type="sldNum" sz="quarter" idx="5"/>
          </p:nvPr>
        </p:nvSpPr>
        <p:spPr/>
        <p:txBody>
          <a:bodyPr/>
          <a:lstStyle/>
          <a:p>
            <a:fld id="{EEE56460-D882-4CC6-929F-7F7F84E0B626}" type="slidenum">
              <a:rPr lang="en-US" smtClean="0"/>
              <a:t>7</a:t>
            </a:fld>
            <a:endParaRPr lang="en-US" dirty="0"/>
          </a:p>
        </p:txBody>
      </p:sp>
    </p:spTree>
    <p:extLst>
      <p:ext uri="{BB962C8B-B14F-4D97-AF65-F5344CB8AC3E}">
        <p14:creationId xmlns:p14="http://schemas.microsoft.com/office/powerpoint/2010/main" val="4079999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look at LIME, which in addition to feature importance, can generate significant detail around prediction interpretation.</a:t>
            </a:r>
          </a:p>
        </p:txBody>
      </p:sp>
      <p:sp>
        <p:nvSpPr>
          <p:cNvPr id="4" name="Slide Number Placeholder 3"/>
          <p:cNvSpPr>
            <a:spLocks noGrp="1"/>
          </p:cNvSpPr>
          <p:nvPr>
            <p:ph type="sldNum" sz="quarter" idx="5"/>
          </p:nvPr>
        </p:nvSpPr>
        <p:spPr/>
        <p:txBody>
          <a:bodyPr/>
          <a:lstStyle/>
          <a:p>
            <a:fld id="{EEE56460-D882-4CC6-929F-7F7F84E0B626}" type="slidenum">
              <a:rPr lang="en-US" smtClean="0"/>
              <a:t>9</a:t>
            </a:fld>
            <a:endParaRPr lang="en-US" dirty="0"/>
          </a:p>
        </p:txBody>
      </p:sp>
    </p:spTree>
    <p:extLst>
      <p:ext uri="{BB962C8B-B14F-4D97-AF65-F5344CB8AC3E}">
        <p14:creationId xmlns:p14="http://schemas.microsoft.com/office/powerpoint/2010/main" val="15458010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Courier New" panose="02070309020205020404" pitchFamily="49" charset="0"/>
                <a:cs typeface="Courier New" panose="02070309020205020404" pitchFamily="49" charset="0"/>
              </a:rPr>
              <a:t>The left-most bar plot shows the prediction probabilities, which can be treated as the model's confidence level in making the prediction, in this case a 63% change of survival. The second visualization provides maximum explainability for each of the features. The third visualization shows the features highlighted in orange as contributing toward death, while features highlighted in blue are contributing toward survival. </a:t>
            </a:r>
            <a:endParaRPr lang="en-US" dirty="0"/>
          </a:p>
        </p:txBody>
      </p:sp>
      <p:sp>
        <p:nvSpPr>
          <p:cNvPr id="4" name="Slide Number Placeholder 3"/>
          <p:cNvSpPr>
            <a:spLocks noGrp="1"/>
          </p:cNvSpPr>
          <p:nvPr>
            <p:ph type="sldNum" sz="quarter" idx="5"/>
          </p:nvPr>
        </p:nvSpPr>
        <p:spPr/>
        <p:txBody>
          <a:bodyPr/>
          <a:lstStyle/>
          <a:p>
            <a:fld id="{EEE56460-D882-4CC6-929F-7F7F84E0B626}" type="slidenum">
              <a:rPr lang="en-US" smtClean="0"/>
              <a:t>10</a:t>
            </a:fld>
            <a:endParaRPr lang="en-US" dirty="0"/>
          </a:p>
        </p:txBody>
      </p:sp>
    </p:spTree>
    <p:extLst>
      <p:ext uri="{BB962C8B-B14F-4D97-AF65-F5344CB8AC3E}">
        <p14:creationId xmlns:p14="http://schemas.microsoft.com/office/powerpoint/2010/main" val="39787856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dirty="0"/>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573142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1997769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3342126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3994237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dirty="0"/>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788854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1542309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567213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2019329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2574576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1239411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4/28/2024</a:t>
            </a:fld>
            <a:endParaRPr lang="en-US" dirty="0"/>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4211352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dirty="0"/>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4/28/2024</a:t>
            </a:fld>
            <a:endParaRPr lang="en-US" dirty="0"/>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dirty="0"/>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872724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F0CAD46-2E46-44EB-A063-C05881768C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Hexagonal background with blue neon lights">
            <a:extLst>
              <a:ext uri="{FF2B5EF4-FFF2-40B4-BE49-F238E27FC236}">
                <a16:creationId xmlns:a16="http://schemas.microsoft.com/office/drawing/2014/main" id="{53E792F1-5537-8BF2-E6FD-936B09F542B2}"/>
              </a:ext>
            </a:extLst>
          </p:cNvPr>
          <p:cNvPicPr>
            <a:picLocks noChangeAspect="1"/>
          </p:cNvPicPr>
          <p:nvPr/>
        </p:nvPicPr>
        <p:blipFill rotWithShape="1">
          <a:blip r:embed="rId5"/>
          <a:srcRect/>
          <a:stretch/>
        </p:blipFill>
        <p:spPr>
          <a:xfrm>
            <a:off x="20" y="10"/>
            <a:ext cx="12191980" cy="6857989"/>
          </a:xfrm>
          <a:prstGeom prst="rect">
            <a:avLst/>
          </a:prstGeom>
        </p:spPr>
      </p:pic>
      <p:sp>
        <p:nvSpPr>
          <p:cNvPr id="11" name="Rectangle 10">
            <a:extLst>
              <a:ext uri="{FF2B5EF4-FFF2-40B4-BE49-F238E27FC236}">
                <a16:creationId xmlns:a16="http://schemas.microsoft.com/office/drawing/2014/main" id="{0FDFF237-4369-41A3-9CE4-CD1A68139E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49553"/>
            <a:ext cx="12191999" cy="5320052"/>
          </a:xfrm>
          <a:prstGeom prst="rect">
            <a:avLst/>
          </a:prstGeom>
          <a:gradFill flip="none" rotWithShape="1">
            <a:gsLst>
              <a:gs pos="0">
                <a:srgbClr val="000000">
                  <a:alpha val="0"/>
                </a:srgbClr>
              </a:gs>
              <a:gs pos="47000">
                <a:srgbClr val="000000">
                  <a:alpha val="41000"/>
                </a:srgbClr>
              </a:gs>
              <a:gs pos="81000">
                <a:srgbClr val="000000">
                  <a:alpha val="56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E39336-9F06-EA8C-7EEC-C86B4949FAF9}"/>
              </a:ext>
            </a:extLst>
          </p:cNvPr>
          <p:cNvSpPr>
            <a:spLocks noGrp="1"/>
          </p:cNvSpPr>
          <p:nvPr>
            <p:ph type="ctrTitle"/>
          </p:nvPr>
        </p:nvSpPr>
        <p:spPr>
          <a:xfrm>
            <a:off x="2076091" y="2633933"/>
            <a:ext cx="8039818" cy="1643572"/>
          </a:xfrm>
        </p:spPr>
        <p:txBody>
          <a:bodyPr>
            <a:normAutofit fontScale="90000"/>
          </a:bodyPr>
          <a:lstStyle/>
          <a:p>
            <a:r>
              <a:rPr lang="en-US" dirty="0">
                <a:solidFill>
                  <a:srgbClr val="FFFFFF"/>
                </a:solidFill>
              </a:rPr>
              <a:t>Using Explainable AI to Assess Machine Learning Models on the Forecasting of Hospital Mortality in COVID-19 Patients</a:t>
            </a:r>
          </a:p>
        </p:txBody>
      </p:sp>
      <p:sp>
        <p:nvSpPr>
          <p:cNvPr id="3" name="Subtitle 2">
            <a:extLst>
              <a:ext uri="{FF2B5EF4-FFF2-40B4-BE49-F238E27FC236}">
                <a16:creationId xmlns:a16="http://schemas.microsoft.com/office/drawing/2014/main" id="{E1C1C393-1B2F-EBA8-D389-6FEC02F5C12D}"/>
              </a:ext>
            </a:extLst>
          </p:cNvPr>
          <p:cNvSpPr>
            <a:spLocks noGrp="1"/>
          </p:cNvSpPr>
          <p:nvPr>
            <p:ph type="subTitle" idx="1"/>
          </p:nvPr>
        </p:nvSpPr>
        <p:spPr>
          <a:xfrm>
            <a:off x="1857556" y="5272809"/>
            <a:ext cx="8442384" cy="725018"/>
          </a:xfrm>
        </p:spPr>
        <p:txBody>
          <a:bodyPr>
            <a:normAutofit/>
          </a:bodyPr>
          <a:lstStyle/>
          <a:p>
            <a:r>
              <a:rPr lang="en-US" dirty="0">
                <a:solidFill>
                  <a:srgbClr val="FFFFFF"/>
                </a:solidFill>
              </a:rPr>
              <a:t>Greg Gipson</a:t>
            </a:r>
          </a:p>
        </p:txBody>
      </p:sp>
      <p:grpSp>
        <p:nvGrpSpPr>
          <p:cNvPr id="13" name="Group 12">
            <a:extLst>
              <a:ext uri="{FF2B5EF4-FFF2-40B4-BE49-F238E27FC236}">
                <a16:creationId xmlns:a16="http://schemas.microsoft.com/office/drawing/2014/main" id="{C3E45FAB-3768-4529-B0E8-A0E9BE5E38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739509"/>
            <a:ext cx="867485" cy="115439"/>
            <a:chOff x="8910933" y="1861308"/>
            <a:chExt cx="867485" cy="115439"/>
          </a:xfrm>
        </p:grpSpPr>
        <p:sp>
          <p:nvSpPr>
            <p:cNvPr id="14" name="Rectangle 13">
              <a:extLst>
                <a:ext uri="{FF2B5EF4-FFF2-40B4-BE49-F238E27FC236}">
                  <a16:creationId xmlns:a16="http://schemas.microsoft.com/office/drawing/2014/main" id="{6FF68CFF-0675-43D9-8EF2-EAC1F19D2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E1414FA8-D7DF-4B14-AD83-846AB2899B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38B88A0-A01D-4106-8E09-1AEB09B04EC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grpSp>
      <p:pic>
        <p:nvPicPr>
          <p:cNvPr id="12" name="Audio 11">
            <a:hlinkClick r:id="" action="ppaction://media"/>
            <a:extLst>
              <a:ext uri="{FF2B5EF4-FFF2-40B4-BE49-F238E27FC236}">
                <a16:creationId xmlns:a16="http://schemas.microsoft.com/office/drawing/2014/main" id="{7C50AC63-6A9D-A807-FA63-C3C9C50AB30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33910617"/>
      </p:ext>
    </p:extLst>
  </p:cSld>
  <p:clrMapOvr>
    <a:masterClrMapping/>
  </p:clrMapOvr>
  <mc:AlternateContent xmlns:mc="http://schemas.openxmlformats.org/markup-compatibility/2006">
    <mc:Choice xmlns:p14="http://schemas.microsoft.com/office/powerpoint/2010/main" Requires="p14">
      <p:transition spd="slow" p14:dur="2000" advTm="19362"/>
    </mc:Choice>
    <mc:Fallback>
      <p:transition spd="slow" advTm="193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F501A-DF9F-C840-45C8-6DE2B6B911CB}"/>
              </a:ext>
            </a:extLst>
          </p:cNvPr>
          <p:cNvSpPr>
            <a:spLocks noGrp="1"/>
          </p:cNvSpPr>
          <p:nvPr>
            <p:ph type="title"/>
          </p:nvPr>
        </p:nvSpPr>
        <p:spPr>
          <a:xfrm>
            <a:off x="373092" y="327803"/>
            <a:ext cx="10134600" cy="537272"/>
          </a:xfrm>
        </p:spPr>
        <p:txBody>
          <a:bodyPr>
            <a:normAutofit fontScale="90000"/>
          </a:bodyPr>
          <a:lstStyle/>
          <a:p>
            <a:r>
              <a:rPr lang="en-US" dirty="0"/>
              <a:t>Explainable AI with LIME: Prediction Interpretation</a:t>
            </a:r>
          </a:p>
        </p:txBody>
      </p:sp>
      <p:pic>
        <p:nvPicPr>
          <p:cNvPr id="4" name="Picture 3">
            <a:extLst>
              <a:ext uri="{FF2B5EF4-FFF2-40B4-BE49-F238E27FC236}">
                <a16:creationId xmlns:a16="http://schemas.microsoft.com/office/drawing/2014/main" id="{908520DB-FE8E-17D0-1D7E-C03AE248931B}"/>
              </a:ext>
            </a:extLst>
          </p:cNvPr>
          <p:cNvPicPr>
            <a:picLocks noChangeAspect="1"/>
          </p:cNvPicPr>
          <p:nvPr/>
        </p:nvPicPr>
        <p:blipFill rotWithShape="1">
          <a:blip r:embed="rId5"/>
          <a:srcRect l="1094" r="88071" b="74441"/>
          <a:stretch/>
        </p:blipFill>
        <p:spPr>
          <a:xfrm>
            <a:off x="476598" y="865075"/>
            <a:ext cx="3307738" cy="4389120"/>
          </a:xfrm>
          <a:prstGeom prst="rect">
            <a:avLst/>
          </a:prstGeom>
        </p:spPr>
      </p:pic>
      <p:pic>
        <p:nvPicPr>
          <p:cNvPr id="5" name="Picture 4">
            <a:extLst>
              <a:ext uri="{FF2B5EF4-FFF2-40B4-BE49-F238E27FC236}">
                <a16:creationId xmlns:a16="http://schemas.microsoft.com/office/drawing/2014/main" id="{7697C346-BA62-4DA3-BD23-80BBDE38F06A}"/>
              </a:ext>
            </a:extLst>
          </p:cNvPr>
          <p:cNvPicPr>
            <a:picLocks noChangeAspect="1"/>
          </p:cNvPicPr>
          <p:nvPr/>
        </p:nvPicPr>
        <p:blipFill rotWithShape="1">
          <a:blip r:embed="rId5"/>
          <a:srcRect l="15107" r="70516" b="74441"/>
          <a:stretch/>
        </p:blipFill>
        <p:spPr>
          <a:xfrm>
            <a:off x="3887842" y="865075"/>
            <a:ext cx="4389120" cy="4389120"/>
          </a:xfrm>
          <a:prstGeom prst="rect">
            <a:avLst/>
          </a:prstGeom>
        </p:spPr>
      </p:pic>
      <p:pic>
        <p:nvPicPr>
          <p:cNvPr id="6" name="Picture 5">
            <a:extLst>
              <a:ext uri="{FF2B5EF4-FFF2-40B4-BE49-F238E27FC236}">
                <a16:creationId xmlns:a16="http://schemas.microsoft.com/office/drawing/2014/main" id="{17E5AE16-F5E7-4997-ABA6-9463B9D2C39C}"/>
              </a:ext>
            </a:extLst>
          </p:cNvPr>
          <p:cNvPicPr>
            <a:picLocks noChangeAspect="1"/>
          </p:cNvPicPr>
          <p:nvPr/>
        </p:nvPicPr>
        <p:blipFill rotWithShape="1">
          <a:blip r:embed="rId5"/>
          <a:srcRect l="61466" r="31294" b="81016"/>
          <a:stretch/>
        </p:blipFill>
        <p:spPr>
          <a:xfrm>
            <a:off x="8276962" y="865075"/>
            <a:ext cx="2976040" cy="4389120"/>
          </a:xfrm>
          <a:prstGeom prst="rect">
            <a:avLst/>
          </a:prstGeom>
        </p:spPr>
      </p:pic>
      <p:pic>
        <p:nvPicPr>
          <p:cNvPr id="7" name="Audio 6">
            <a:hlinkClick r:id="" action="ppaction://media"/>
            <a:extLst>
              <a:ext uri="{FF2B5EF4-FFF2-40B4-BE49-F238E27FC236}">
                <a16:creationId xmlns:a16="http://schemas.microsoft.com/office/drawing/2014/main" id="{55115E8B-99A7-C1F7-BF7C-40994E09937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81182862"/>
      </p:ext>
    </p:extLst>
  </p:cSld>
  <p:clrMapOvr>
    <a:masterClrMapping/>
  </p:clrMapOvr>
  <mc:AlternateContent xmlns:mc="http://schemas.openxmlformats.org/markup-compatibility/2006">
    <mc:Choice xmlns:p14="http://schemas.microsoft.com/office/powerpoint/2010/main" Requires="p14">
      <p:transition spd="slow" p14:dur="2000" advTm="23589"/>
    </mc:Choice>
    <mc:Fallback>
      <p:transition spd="slow" advTm="23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F501A-DF9F-C840-45C8-6DE2B6B911CB}"/>
              </a:ext>
            </a:extLst>
          </p:cNvPr>
          <p:cNvSpPr>
            <a:spLocks noGrp="1"/>
          </p:cNvSpPr>
          <p:nvPr>
            <p:ph type="title"/>
          </p:nvPr>
        </p:nvSpPr>
        <p:spPr>
          <a:xfrm>
            <a:off x="373092" y="327803"/>
            <a:ext cx="10134600" cy="537272"/>
          </a:xfrm>
        </p:spPr>
        <p:txBody>
          <a:bodyPr>
            <a:normAutofit fontScale="90000"/>
          </a:bodyPr>
          <a:lstStyle/>
          <a:p>
            <a:r>
              <a:rPr lang="en-US" dirty="0"/>
              <a:t>Explainable AI with ELI5: Textual Explanation</a:t>
            </a:r>
          </a:p>
        </p:txBody>
      </p:sp>
      <p:graphicFrame>
        <p:nvGraphicFramePr>
          <p:cNvPr id="5" name="Table 4">
            <a:extLst>
              <a:ext uri="{FF2B5EF4-FFF2-40B4-BE49-F238E27FC236}">
                <a16:creationId xmlns:a16="http://schemas.microsoft.com/office/drawing/2014/main" id="{F8F4473F-82D7-F926-E4D9-6541BB1A96A5}"/>
              </a:ext>
            </a:extLst>
          </p:cNvPr>
          <p:cNvGraphicFramePr>
            <a:graphicFrameLocks noGrp="1"/>
          </p:cNvGraphicFramePr>
          <p:nvPr>
            <p:extLst>
              <p:ext uri="{D42A27DB-BD31-4B8C-83A1-F6EECF244321}">
                <p14:modId xmlns:p14="http://schemas.microsoft.com/office/powerpoint/2010/main" val="3415274884"/>
              </p:ext>
            </p:extLst>
          </p:nvPr>
        </p:nvGraphicFramePr>
        <p:xfrm>
          <a:off x="1592472" y="914400"/>
          <a:ext cx="7695840" cy="5029200"/>
        </p:xfrm>
        <a:graphic>
          <a:graphicData uri="http://schemas.openxmlformats.org/drawingml/2006/table">
            <a:tbl>
              <a:tblPr firstRow="1" bandRow="1">
                <a:tableStyleId>{5C22544A-7EE6-4342-B048-85BDC9FD1C3A}</a:tableStyleId>
              </a:tblPr>
              <a:tblGrid>
                <a:gridCol w="3847920">
                  <a:extLst>
                    <a:ext uri="{9D8B030D-6E8A-4147-A177-3AD203B41FA5}">
                      <a16:colId xmlns:a16="http://schemas.microsoft.com/office/drawing/2014/main" val="767918978"/>
                    </a:ext>
                  </a:extLst>
                </a:gridCol>
                <a:gridCol w="3847920">
                  <a:extLst>
                    <a:ext uri="{9D8B030D-6E8A-4147-A177-3AD203B41FA5}">
                      <a16:colId xmlns:a16="http://schemas.microsoft.com/office/drawing/2014/main" val="726569644"/>
                    </a:ext>
                  </a:extLst>
                </a:gridCol>
              </a:tblGrid>
              <a:tr h="415636">
                <a:tc gridSpan="2">
                  <a:txBody>
                    <a:bodyPr/>
                    <a:lstStyle/>
                    <a:p>
                      <a:pPr algn="ctr"/>
                      <a:r>
                        <a:rPr lang="en-US" sz="2200" b="1" i="0" kern="1200" dirty="0">
                          <a:solidFill>
                            <a:schemeClr val="tx1"/>
                          </a:solidFill>
                          <a:effectLst/>
                          <a:latin typeface="Courier New" panose="02070309020205020404" pitchFamily="49" charset="0"/>
                          <a:ea typeface="+mn-ea"/>
                          <a:cs typeface="Courier New" panose="02070309020205020404" pitchFamily="49" charset="0"/>
                        </a:rPr>
                        <a:t>y=died (probability 0.986, score 4.224) top features</a:t>
                      </a:r>
                      <a:endParaRPr lang="en-US" sz="2200" b="1" dirty="0">
                        <a:solidFill>
                          <a:schemeClr val="tx1"/>
                        </a:solidFill>
                        <a:effectLst/>
                        <a:latin typeface="Courier New" panose="02070309020205020404" pitchFamily="49" charset="0"/>
                        <a:cs typeface="Courier New" panose="02070309020205020404" pitchFamily="49" charset="0"/>
                      </a:endParaRPr>
                    </a:p>
                  </a:txBody>
                  <a:tcPr anchor="ctr">
                    <a:noFill/>
                  </a:tcPr>
                </a:tc>
                <a:tc hMerge="1">
                  <a:txBody>
                    <a:bodyPr/>
                    <a:lstStyle/>
                    <a:p>
                      <a:pPr algn="ctr"/>
                      <a:endParaRPr lang="en-US" sz="1200" dirty="0">
                        <a:effectLst/>
                        <a:latin typeface="Courier New" panose="02070309020205020404" pitchFamily="49" charset="0"/>
                        <a:cs typeface="Courier New" panose="02070309020205020404" pitchFamily="49" charset="0"/>
                      </a:endParaRPr>
                    </a:p>
                  </a:txBody>
                  <a:tcPr anchor="ctr"/>
                </a:tc>
                <a:extLst>
                  <a:ext uri="{0D108BD9-81ED-4DB2-BD59-A6C34878D82A}">
                    <a16:rowId xmlns:a16="http://schemas.microsoft.com/office/drawing/2014/main" val="2163609223"/>
                  </a:ext>
                </a:extLst>
              </a:tr>
              <a:tr h="415636">
                <a:tc>
                  <a:txBody>
                    <a:bodyPr/>
                    <a:lstStyle/>
                    <a:p>
                      <a:pPr algn="ctr"/>
                      <a:r>
                        <a:rPr lang="en-US" sz="2200" b="1" dirty="0">
                          <a:solidFill>
                            <a:schemeClr val="bg1"/>
                          </a:solidFill>
                          <a:effectLst/>
                          <a:latin typeface="Courier New" panose="02070309020205020404" pitchFamily="49" charset="0"/>
                          <a:cs typeface="Courier New" panose="02070309020205020404" pitchFamily="49" charset="0"/>
                        </a:rPr>
                        <a:t>Contribution</a:t>
                      </a:r>
                    </a:p>
                  </a:txBody>
                  <a:tcPr anchor="ctr">
                    <a:solidFill>
                      <a:schemeClr val="accent1"/>
                    </a:solidFill>
                  </a:tcPr>
                </a:tc>
                <a:tc>
                  <a:txBody>
                    <a:bodyPr/>
                    <a:lstStyle/>
                    <a:p>
                      <a:pPr algn="ctr"/>
                      <a:r>
                        <a:rPr lang="en-US" sz="2200" b="1" dirty="0">
                          <a:solidFill>
                            <a:schemeClr val="bg1"/>
                          </a:solidFill>
                          <a:effectLst/>
                          <a:latin typeface="Courier New" panose="02070309020205020404" pitchFamily="49" charset="0"/>
                          <a:cs typeface="Courier New" panose="02070309020205020404" pitchFamily="49" charset="0"/>
                        </a:rPr>
                        <a:t>Feature</a:t>
                      </a:r>
                    </a:p>
                  </a:txBody>
                  <a:tcPr anchor="ctr">
                    <a:solidFill>
                      <a:schemeClr val="accent1"/>
                    </a:solidFill>
                  </a:tcPr>
                </a:tc>
                <a:extLst>
                  <a:ext uri="{0D108BD9-81ED-4DB2-BD59-A6C34878D82A}">
                    <a16:rowId xmlns:a16="http://schemas.microsoft.com/office/drawing/2014/main" val="2139972180"/>
                  </a:ext>
                </a:extLst>
              </a:tr>
              <a:tr h="415636">
                <a:tc>
                  <a:txBody>
                    <a:bodyPr/>
                    <a:lstStyle/>
                    <a:p>
                      <a:pPr algn="ctr"/>
                      <a:r>
                        <a:rPr lang="en-US" sz="2200" b="1" dirty="0">
                          <a:effectLst/>
                          <a:latin typeface="Courier New" panose="02070309020205020404" pitchFamily="49" charset="0"/>
                          <a:cs typeface="Courier New" panose="02070309020205020404" pitchFamily="49" charset="0"/>
                        </a:rPr>
                        <a:t>+3.855</a:t>
                      </a:r>
                    </a:p>
                  </a:txBody>
                  <a:tcPr anchor="ctr">
                    <a:solidFill>
                      <a:schemeClr val="accent6">
                        <a:lumMod val="60000"/>
                        <a:lumOff val="40000"/>
                      </a:schemeClr>
                    </a:solidFill>
                  </a:tcPr>
                </a:tc>
                <a:tc>
                  <a:txBody>
                    <a:bodyPr/>
                    <a:lstStyle/>
                    <a:p>
                      <a:pPr algn="ctr"/>
                      <a:r>
                        <a:rPr lang="en-US" sz="2200" b="1" dirty="0">
                          <a:effectLst/>
                          <a:latin typeface="Courier New" panose="02070309020205020404" pitchFamily="49" charset="0"/>
                          <a:cs typeface="Courier New" panose="02070309020205020404" pitchFamily="49" charset="0"/>
                        </a:rPr>
                        <a:t>ventilated</a:t>
                      </a:r>
                    </a:p>
                  </a:txBody>
                  <a:tcPr anchor="ctr">
                    <a:solidFill>
                      <a:schemeClr val="accent6">
                        <a:lumMod val="60000"/>
                        <a:lumOff val="40000"/>
                      </a:schemeClr>
                    </a:solidFill>
                  </a:tcPr>
                </a:tc>
                <a:extLst>
                  <a:ext uri="{0D108BD9-81ED-4DB2-BD59-A6C34878D82A}">
                    <a16:rowId xmlns:a16="http://schemas.microsoft.com/office/drawing/2014/main" val="184093900"/>
                  </a:ext>
                </a:extLst>
              </a:tr>
              <a:tr h="415636">
                <a:tc>
                  <a:txBody>
                    <a:bodyPr/>
                    <a:lstStyle/>
                    <a:p>
                      <a:pPr algn="ctr"/>
                      <a:r>
                        <a:rPr lang="en-US" sz="2200" b="1" dirty="0">
                          <a:effectLst/>
                          <a:latin typeface="Courier New" panose="02070309020205020404" pitchFamily="49" charset="0"/>
                          <a:cs typeface="Courier New" panose="02070309020205020404" pitchFamily="49" charset="0"/>
                        </a:rPr>
                        <a:t>+1.220</a:t>
                      </a:r>
                    </a:p>
                  </a:txBody>
                  <a:tcPr anchor="ctr">
                    <a:solidFill>
                      <a:schemeClr val="accent6">
                        <a:lumMod val="20000"/>
                        <a:lumOff val="80000"/>
                      </a:schemeClr>
                    </a:solidFill>
                  </a:tcPr>
                </a:tc>
                <a:tc>
                  <a:txBody>
                    <a:bodyPr/>
                    <a:lstStyle/>
                    <a:p>
                      <a:pPr algn="ctr"/>
                      <a:r>
                        <a:rPr lang="en-US" sz="2200" b="1" dirty="0">
                          <a:effectLst/>
                          <a:latin typeface="Courier New" panose="02070309020205020404" pitchFamily="49" charset="0"/>
                          <a:cs typeface="Courier New" panose="02070309020205020404" pitchFamily="49" charset="0"/>
                        </a:rPr>
                        <a:t>LOS</a:t>
                      </a:r>
                    </a:p>
                  </a:txBody>
                  <a:tcPr anchor="ctr">
                    <a:solidFill>
                      <a:schemeClr val="accent6">
                        <a:lumMod val="20000"/>
                        <a:lumOff val="80000"/>
                      </a:schemeClr>
                    </a:solidFill>
                  </a:tcPr>
                </a:tc>
                <a:extLst>
                  <a:ext uri="{0D108BD9-81ED-4DB2-BD59-A6C34878D82A}">
                    <a16:rowId xmlns:a16="http://schemas.microsoft.com/office/drawing/2014/main" val="3867971696"/>
                  </a:ext>
                </a:extLst>
              </a:tr>
              <a:tr h="415636">
                <a:tc>
                  <a:txBody>
                    <a:bodyPr/>
                    <a:lstStyle/>
                    <a:p>
                      <a:pPr algn="ctr"/>
                      <a:r>
                        <a:rPr lang="en-US" sz="2200" b="1" dirty="0">
                          <a:effectLst/>
                          <a:latin typeface="Courier New" panose="02070309020205020404" pitchFamily="49" charset="0"/>
                          <a:cs typeface="Courier New" panose="02070309020205020404" pitchFamily="49" charset="0"/>
                        </a:rPr>
                        <a:t>+0.607</a:t>
                      </a:r>
                    </a:p>
                  </a:txBody>
                  <a:tcPr anchor="ctr">
                    <a:solidFill>
                      <a:schemeClr val="accent6">
                        <a:lumMod val="20000"/>
                        <a:lumOff val="80000"/>
                      </a:schemeClr>
                    </a:solidFill>
                  </a:tcPr>
                </a:tc>
                <a:tc>
                  <a:txBody>
                    <a:bodyPr/>
                    <a:lstStyle/>
                    <a:p>
                      <a:pPr algn="ctr"/>
                      <a:r>
                        <a:rPr lang="en-US" sz="2200" b="1" dirty="0">
                          <a:effectLst/>
                          <a:latin typeface="Courier New" panose="02070309020205020404" pitchFamily="49" charset="0"/>
                          <a:cs typeface="Courier New" panose="02070309020205020404" pitchFamily="49" charset="0"/>
                        </a:rPr>
                        <a:t>icu_admit</a:t>
                      </a:r>
                    </a:p>
                  </a:txBody>
                  <a:tcPr anchor="ctr">
                    <a:solidFill>
                      <a:schemeClr val="accent6">
                        <a:lumMod val="20000"/>
                        <a:lumOff val="80000"/>
                      </a:schemeClr>
                    </a:solidFill>
                  </a:tcPr>
                </a:tc>
                <a:extLst>
                  <a:ext uri="{0D108BD9-81ED-4DB2-BD59-A6C34878D82A}">
                    <a16:rowId xmlns:a16="http://schemas.microsoft.com/office/drawing/2014/main" val="3866661941"/>
                  </a:ext>
                </a:extLst>
              </a:tr>
              <a:tr h="415636">
                <a:tc>
                  <a:txBody>
                    <a:bodyPr/>
                    <a:lstStyle/>
                    <a:p>
                      <a:pPr algn="ctr"/>
                      <a:r>
                        <a:rPr lang="en-US" sz="2200" b="1" dirty="0">
                          <a:effectLst/>
                          <a:latin typeface="Courier New" panose="02070309020205020404" pitchFamily="49" charset="0"/>
                          <a:cs typeface="Courier New" panose="02070309020205020404" pitchFamily="49" charset="0"/>
                        </a:rPr>
                        <a:t>+0.376</a:t>
                      </a:r>
                    </a:p>
                  </a:txBody>
                  <a:tcPr anchor="ctr">
                    <a:solidFill>
                      <a:schemeClr val="accent6">
                        <a:lumMod val="20000"/>
                        <a:lumOff val="80000"/>
                      </a:schemeClr>
                    </a:solidFill>
                  </a:tcPr>
                </a:tc>
                <a:tc>
                  <a:txBody>
                    <a:bodyPr/>
                    <a:lstStyle/>
                    <a:p>
                      <a:pPr algn="ctr"/>
                      <a:r>
                        <a:rPr lang="en-US" sz="2200" b="1" dirty="0">
                          <a:effectLst/>
                          <a:latin typeface="Courier New" panose="02070309020205020404" pitchFamily="49" charset="0"/>
                          <a:cs typeface="Courier New" panose="02070309020205020404" pitchFamily="49" charset="0"/>
                        </a:rPr>
                        <a:t>age</a:t>
                      </a:r>
                    </a:p>
                  </a:txBody>
                  <a:tcPr anchor="ctr">
                    <a:solidFill>
                      <a:schemeClr val="accent6">
                        <a:lumMod val="20000"/>
                        <a:lumOff val="80000"/>
                      </a:schemeClr>
                    </a:solidFill>
                  </a:tcPr>
                </a:tc>
                <a:extLst>
                  <a:ext uri="{0D108BD9-81ED-4DB2-BD59-A6C34878D82A}">
                    <a16:rowId xmlns:a16="http://schemas.microsoft.com/office/drawing/2014/main" val="2351979990"/>
                  </a:ext>
                </a:extLst>
              </a:tr>
              <a:tr h="415636">
                <a:tc>
                  <a:txBody>
                    <a:bodyPr/>
                    <a:lstStyle/>
                    <a:p>
                      <a:pPr algn="ctr"/>
                      <a:r>
                        <a:rPr lang="en-US" sz="2200" b="1" dirty="0">
                          <a:effectLst/>
                          <a:latin typeface="Courier New" panose="02070309020205020404" pitchFamily="49" charset="0"/>
                          <a:cs typeface="Courier New" panose="02070309020205020404" pitchFamily="49" charset="0"/>
                        </a:rPr>
                        <a:t>+0.069</a:t>
                      </a:r>
                    </a:p>
                  </a:txBody>
                  <a:tcPr anchor="ctr">
                    <a:solidFill>
                      <a:schemeClr val="accent6">
                        <a:lumMod val="20000"/>
                        <a:lumOff val="80000"/>
                      </a:schemeClr>
                    </a:solidFill>
                  </a:tcPr>
                </a:tc>
                <a:tc>
                  <a:txBody>
                    <a:bodyPr/>
                    <a:lstStyle/>
                    <a:p>
                      <a:pPr algn="ctr"/>
                      <a:r>
                        <a:rPr lang="en-US" sz="2200" b="1" dirty="0">
                          <a:effectLst/>
                          <a:latin typeface="Courier New" panose="02070309020205020404" pitchFamily="49" charset="0"/>
                          <a:cs typeface="Courier New" panose="02070309020205020404" pitchFamily="49" charset="0"/>
                        </a:rPr>
                        <a:t>is_male</a:t>
                      </a:r>
                    </a:p>
                  </a:txBody>
                  <a:tcPr anchor="ctr">
                    <a:solidFill>
                      <a:schemeClr val="accent6">
                        <a:lumMod val="20000"/>
                        <a:lumOff val="80000"/>
                      </a:schemeClr>
                    </a:solidFill>
                  </a:tcPr>
                </a:tc>
                <a:extLst>
                  <a:ext uri="{0D108BD9-81ED-4DB2-BD59-A6C34878D82A}">
                    <a16:rowId xmlns:a16="http://schemas.microsoft.com/office/drawing/2014/main" val="3570437775"/>
                  </a:ext>
                </a:extLst>
              </a:tr>
              <a:tr h="415636">
                <a:tc>
                  <a:txBody>
                    <a:bodyPr/>
                    <a:lstStyle/>
                    <a:p>
                      <a:pPr algn="ctr"/>
                      <a:r>
                        <a:rPr lang="en-US" sz="2200" b="1" dirty="0">
                          <a:effectLst/>
                          <a:latin typeface="Courier New" panose="02070309020205020404" pitchFamily="49" charset="0"/>
                          <a:cs typeface="Courier New" panose="02070309020205020404" pitchFamily="49" charset="0"/>
                        </a:rPr>
                        <a:t>+0.008</a:t>
                      </a:r>
                    </a:p>
                  </a:txBody>
                  <a:tcPr anchor="ctr">
                    <a:solidFill>
                      <a:schemeClr val="accent6">
                        <a:lumMod val="20000"/>
                        <a:lumOff val="80000"/>
                      </a:schemeClr>
                    </a:solidFill>
                  </a:tcPr>
                </a:tc>
                <a:tc>
                  <a:txBody>
                    <a:bodyPr/>
                    <a:lstStyle/>
                    <a:p>
                      <a:pPr algn="ctr"/>
                      <a:r>
                        <a:rPr lang="en-US" sz="2200" b="1" dirty="0">
                          <a:effectLst/>
                          <a:latin typeface="Courier New" panose="02070309020205020404" pitchFamily="49" charset="0"/>
                          <a:cs typeface="Courier New" panose="02070309020205020404" pitchFamily="49" charset="0"/>
                        </a:rPr>
                        <a:t>&lt;BIAS&gt;</a:t>
                      </a:r>
                    </a:p>
                  </a:txBody>
                  <a:tcPr anchor="ctr">
                    <a:solidFill>
                      <a:schemeClr val="accent6">
                        <a:lumMod val="20000"/>
                        <a:lumOff val="80000"/>
                      </a:schemeClr>
                    </a:solidFill>
                  </a:tcPr>
                </a:tc>
                <a:extLst>
                  <a:ext uri="{0D108BD9-81ED-4DB2-BD59-A6C34878D82A}">
                    <a16:rowId xmlns:a16="http://schemas.microsoft.com/office/drawing/2014/main" val="3546492415"/>
                  </a:ext>
                </a:extLst>
              </a:tr>
              <a:tr h="415636">
                <a:tc>
                  <a:txBody>
                    <a:bodyPr/>
                    <a:lstStyle/>
                    <a:p>
                      <a:pPr algn="ctr"/>
                      <a:r>
                        <a:rPr lang="en-US" sz="2200" b="1" dirty="0">
                          <a:effectLst/>
                          <a:latin typeface="Courier New" panose="02070309020205020404" pitchFamily="49" charset="0"/>
                          <a:cs typeface="Courier New" panose="02070309020205020404" pitchFamily="49" charset="0"/>
                        </a:rPr>
                        <a:t>-0.034</a:t>
                      </a:r>
                    </a:p>
                  </a:txBody>
                  <a:tcPr anchor="ctr">
                    <a:solidFill>
                      <a:schemeClr val="accent6">
                        <a:lumMod val="20000"/>
                        <a:lumOff val="80000"/>
                      </a:schemeClr>
                    </a:solidFill>
                  </a:tcPr>
                </a:tc>
                <a:tc>
                  <a:txBody>
                    <a:bodyPr/>
                    <a:lstStyle/>
                    <a:p>
                      <a:pPr algn="ctr"/>
                      <a:r>
                        <a:rPr lang="en-US" sz="2200" b="1" dirty="0">
                          <a:effectLst/>
                          <a:latin typeface="Courier New" panose="02070309020205020404" pitchFamily="49" charset="0"/>
                          <a:cs typeface="Courier New" panose="02070309020205020404" pitchFamily="49" charset="0"/>
                        </a:rPr>
                        <a:t>isolation</a:t>
                      </a:r>
                    </a:p>
                  </a:txBody>
                  <a:tcPr anchor="ctr">
                    <a:solidFill>
                      <a:schemeClr val="accent6">
                        <a:lumMod val="20000"/>
                        <a:lumOff val="80000"/>
                      </a:schemeClr>
                    </a:solidFill>
                  </a:tcPr>
                </a:tc>
                <a:extLst>
                  <a:ext uri="{0D108BD9-81ED-4DB2-BD59-A6C34878D82A}">
                    <a16:rowId xmlns:a16="http://schemas.microsoft.com/office/drawing/2014/main" val="2431211148"/>
                  </a:ext>
                </a:extLst>
              </a:tr>
              <a:tr h="415636">
                <a:tc>
                  <a:txBody>
                    <a:bodyPr/>
                    <a:lstStyle/>
                    <a:p>
                      <a:pPr algn="ctr"/>
                      <a:r>
                        <a:rPr lang="en-US" sz="2200" b="1" dirty="0">
                          <a:effectLst/>
                          <a:latin typeface="Courier New" panose="02070309020205020404" pitchFamily="49" charset="0"/>
                          <a:cs typeface="Courier New" panose="02070309020205020404" pitchFamily="49" charset="0"/>
                        </a:rPr>
                        <a:t>-0.203</a:t>
                      </a:r>
                    </a:p>
                  </a:txBody>
                  <a:tcPr anchor="ctr">
                    <a:solidFill>
                      <a:schemeClr val="accent6">
                        <a:lumMod val="20000"/>
                        <a:lumOff val="80000"/>
                      </a:schemeClr>
                    </a:solidFill>
                  </a:tcPr>
                </a:tc>
                <a:tc>
                  <a:txBody>
                    <a:bodyPr/>
                    <a:lstStyle/>
                    <a:p>
                      <a:pPr algn="ctr"/>
                      <a:r>
                        <a:rPr lang="en-US" sz="2200" b="1" dirty="0">
                          <a:effectLst/>
                          <a:latin typeface="Courier New" panose="02070309020205020404" pitchFamily="49" charset="0"/>
                          <a:cs typeface="Courier New" panose="02070309020205020404" pitchFamily="49" charset="0"/>
                        </a:rPr>
                        <a:t>smoker</a:t>
                      </a:r>
                    </a:p>
                  </a:txBody>
                  <a:tcPr anchor="ctr">
                    <a:solidFill>
                      <a:schemeClr val="accent6">
                        <a:lumMod val="20000"/>
                        <a:lumOff val="80000"/>
                      </a:schemeClr>
                    </a:solidFill>
                  </a:tcPr>
                </a:tc>
                <a:extLst>
                  <a:ext uri="{0D108BD9-81ED-4DB2-BD59-A6C34878D82A}">
                    <a16:rowId xmlns:a16="http://schemas.microsoft.com/office/drawing/2014/main" val="4109197294"/>
                  </a:ext>
                </a:extLst>
              </a:tr>
              <a:tr h="415636">
                <a:tc>
                  <a:txBody>
                    <a:bodyPr/>
                    <a:lstStyle/>
                    <a:p>
                      <a:pPr algn="ctr"/>
                      <a:r>
                        <a:rPr lang="en-US" sz="2200" b="1" dirty="0">
                          <a:effectLst/>
                          <a:latin typeface="Courier New" panose="02070309020205020404" pitchFamily="49" charset="0"/>
                          <a:cs typeface="Courier New" panose="02070309020205020404" pitchFamily="49" charset="0"/>
                        </a:rPr>
                        <a:t>-1.674</a:t>
                      </a:r>
                    </a:p>
                  </a:txBody>
                  <a:tcPr anchor="ctr">
                    <a:solidFill>
                      <a:srgbClr val="EFDCDB"/>
                    </a:solidFill>
                  </a:tcPr>
                </a:tc>
                <a:tc>
                  <a:txBody>
                    <a:bodyPr/>
                    <a:lstStyle/>
                    <a:p>
                      <a:pPr algn="ctr"/>
                      <a:r>
                        <a:rPr lang="en-US" sz="2200" b="1" dirty="0">
                          <a:effectLst/>
                          <a:latin typeface="Courier New" panose="02070309020205020404" pitchFamily="49" charset="0"/>
                          <a:cs typeface="Courier New" panose="02070309020205020404" pitchFamily="49" charset="0"/>
                        </a:rPr>
                        <a:t>BMI</a:t>
                      </a:r>
                    </a:p>
                  </a:txBody>
                  <a:tcPr anchor="ctr">
                    <a:solidFill>
                      <a:srgbClr val="EFDCDB"/>
                    </a:solidFill>
                  </a:tcPr>
                </a:tc>
                <a:extLst>
                  <a:ext uri="{0D108BD9-81ED-4DB2-BD59-A6C34878D82A}">
                    <a16:rowId xmlns:a16="http://schemas.microsoft.com/office/drawing/2014/main" val="1432636781"/>
                  </a:ext>
                </a:extLst>
              </a:tr>
            </a:tbl>
          </a:graphicData>
        </a:graphic>
      </p:graphicFrame>
      <p:pic>
        <p:nvPicPr>
          <p:cNvPr id="4" name="Audio 3">
            <a:hlinkClick r:id="" action="ppaction://media"/>
            <a:extLst>
              <a:ext uri="{FF2B5EF4-FFF2-40B4-BE49-F238E27FC236}">
                <a16:creationId xmlns:a16="http://schemas.microsoft.com/office/drawing/2014/main" id="{B59F14DE-D442-3DFD-430B-D4A7605ADFB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15738611"/>
      </p:ext>
    </p:extLst>
  </p:cSld>
  <p:clrMapOvr>
    <a:masterClrMapping/>
  </p:clrMapOvr>
  <mc:AlternateContent xmlns:mc="http://schemas.openxmlformats.org/markup-compatibility/2006">
    <mc:Choice xmlns:p14="http://schemas.microsoft.com/office/powerpoint/2010/main" Requires="p14">
      <p:transition spd="slow" p14:dur="2000" advTm="28237"/>
    </mc:Choice>
    <mc:Fallback>
      <p:transition spd="slow" advTm="28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exagonal background with blue neon lights">
            <a:extLst>
              <a:ext uri="{FF2B5EF4-FFF2-40B4-BE49-F238E27FC236}">
                <a16:creationId xmlns:a16="http://schemas.microsoft.com/office/drawing/2014/main" id="{53E792F1-5537-8BF2-E6FD-936B09F542B2}"/>
              </a:ext>
            </a:extLst>
          </p:cNvPr>
          <p:cNvPicPr>
            <a:picLocks noChangeAspect="1"/>
          </p:cNvPicPr>
          <p:nvPr/>
        </p:nvPicPr>
        <p:blipFill rotWithShape="1">
          <a:blip r:embed="rId5">
            <a:duotone>
              <a:schemeClr val="accent1">
                <a:shade val="45000"/>
                <a:satMod val="135000"/>
              </a:schemeClr>
              <a:prstClr val="white"/>
            </a:duotone>
            <a:extLst>
              <a:ext uri="{BEBA8EAE-BF5A-486C-A8C5-ECC9F3942E4B}">
                <a14:imgProps xmlns:a14="http://schemas.microsoft.com/office/drawing/2010/main">
                  <a14:imgLayer r:embed="rId6">
                    <a14:imgEffect>
                      <a14:artisticGlass/>
                    </a14:imgEffect>
                  </a14:imgLayer>
                </a14:imgProps>
              </a:ext>
            </a:extLst>
          </a:blip>
          <a:srcRect/>
          <a:stretch/>
        </p:blipFill>
        <p:spPr>
          <a:xfrm>
            <a:off x="20" y="10"/>
            <a:ext cx="12191980" cy="6857989"/>
          </a:xfrm>
          <a:prstGeom prst="rect">
            <a:avLst/>
          </a:prstGeom>
        </p:spPr>
      </p:pic>
      <p:sp>
        <p:nvSpPr>
          <p:cNvPr id="2" name="Title 1">
            <a:extLst>
              <a:ext uri="{FF2B5EF4-FFF2-40B4-BE49-F238E27FC236}">
                <a16:creationId xmlns:a16="http://schemas.microsoft.com/office/drawing/2014/main" id="{11E39336-9F06-EA8C-7EEC-C86B4949FAF9}"/>
              </a:ext>
            </a:extLst>
          </p:cNvPr>
          <p:cNvSpPr>
            <a:spLocks noGrp="1"/>
          </p:cNvSpPr>
          <p:nvPr>
            <p:ph type="ctrTitle"/>
          </p:nvPr>
        </p:nvSpPr>
        <p:spPr>
          <a:xfrm>
            <a:off x="2076091" y="2633933"/>
            <a:ext cx="8039818" cy="1643572"/>
          </a:xfrm>
        </p:spPr>
        <p:txBody>
          <a:bodyPr>
            <a:normAutofit/>
          </a:bodyPr>
          <a:lstStyle/>
          <a:p>
            <a:r>
              <a:rPr lang="en-US" dirty="0">
                <a:solidFill>
                  <a:srgbClr val="FFFFFF"/>
                </a:solidFill>
              </a:rPr>
              <a:t>Future research</a:t>
            </a:r>
            <a:br>
              <a:rPr lang="en-US" dirty="0">
                <a:solidFill>
                  <a:srgbClr val="FFFFFF"/>
                </a:solidFill>
              </a:rPr>
            </a:br>
            <a:endParaRPr lang="en-US" dirty="0">
              <a:solidFill>
                <a:srgbClr val="FFFFFF"/>
              </a:solidFill>
            </a:endParaRPr>
          </a:p>
        </p:txBody>
      </p:sp>
      <p:pic>
        <p:nvPicPr>
          <p:cNvPr id="5" name="Audio 4">
            <a:hlinkClick r:id="" action="ppaction://media"/>
            <a:extLst>
              <a:ext uri="{FF2B5EF4-FFF2-40B4-BE49-F238E27FC236}">
                <a16:creationId xmlns:a16="http://schemas.microsoft.com/office/drawing/2014/main" id="{0F65D47C-A768-2878-A826-D58CE7FFD1C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66276365"/>
      </p:ext>
    </p:extLst>
  </p:cSld>
  <p:clrMapOvr>
    <a:masterClrMapping/>
  </p:clrMapOvr>
  <mc:AlternateContent xmlns:mc="http://schemas.openxmlformats.org/markup-compatibility/2006">
    <mc:Choice xmlns:p14="http://schemas.microsoft.com/office/powerpoint/2010/main" Requires="p14">
      <p:transition spd="slow" p14:dur="2000" advTm="1696"/>
    </mc:Choice>
    <mc:Fallback>
      <p:transition spd="slow" advTm="16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F501A-DF9F-C840-45C8-6DE2B6B911CB}"/>
              </a:ext>
            </a:extLst>
          </p:cNvPr>
          <p:cNvSpPr>
            <a:spLocks noGrp="1"/>
          </p:cNvSpPr>
          <p:nvPr>
            <p:ph type="title"/>
          </p:nvPr>
        </p:nvSpPr>
        <p:spPr>
          <a:xfrm>
            <a:off x="373092" y="327803"/>
            <a:ext cx="10134600" cy="537272"/>
          </a:xfrm>
        </p:spPr>
        <p:txBody>
          <a:bodyPr>
            <a:normAutofit fontScale="90000"/>
          </a:bodyPr>
          <a:lstStyle/>
          <a:p>
            <a:r>
              <a:rPr lang="en-US" dirty="0"/>
              <a:t>Future Research</a:t>
            </a:r>
          </a:p>
        </p:txBody>
      </p:sp>
      <p:sp>
        <p:nvSpPr>
          <p:cNvPr id="3" name="Content Placeholder 2">
            <a:extLst>
              <a:ext uri="{FF2B5EF4-FFF2-40B4-BE49-F238E27FC236}">
                <a16:creationId xmlns:a16="http://schemas.microsoft.com/office/drawing/2014/main" id="{D664612A-1FCE-2A31-40BE-1DF733F7CFB1}"/>
              </a:ext>
            </a:extLst>
          </p:cNvPr>
          <p:cNvSpPr txBox="1">
            <a:spLocks/>
          </p:cNvSpPr>
          <p:nvPr/>
        </p:nvSpPr>
        <p:spPr>
          <a:xfrm>
            <a:off x="373092" y="1013521"/>
            <a:ext cx="10789920" cy="5516676"/>
          </a:xfrm>
          <a:prstGeom prst="rect">
            <a:avLst/>
          </a:prstGeom>
          <a:ln>
            <a:noFill/>
          </a:ln>
        </p:spPr>
        <p:txBody>
          <a:bodyPr vert="horz" lIns="91440" tIns="45720" rIns="91440" bIns="45720" rtlCol="0" anchor="ctr">
            <a:noAutofit/>
          </a:bodyPr>
          <a:lst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spcBef>
                <a:spcPts val="600"/>
              </a:spcBef>
              <a:buFont typeface="Wingdings" panose="05000000000000000000" pitchFamily="2" charset="2"/>
              <a:buChar char="Ø"/>
            </a:pPr>
            <a:r>
              <a:rPr lang="en-US" sz="2200" b="1" dirty="0">
                <a:solidFill>
                  <a:schemeClr val="tx1"/>
                </a:solidFill>
                <a:latin typeface="Courier New" panose="02070309020205020404" pitchFamily="49" charset="0"/>
                <a:cs typeface="Courier New" panose="02070309020205020404" pitchFamily="49" charset="0"/>
              </a:rPr>
              <a:t>Enhance</a:t>
            </a:r>
            <a:r>
              <a:rPr lang="en-US" sz="2200" dirty="0">
                <a:solidFill>
                  <a:schemeClr val="tx1"/>
                </a:solidFill>
                <a:latin typeface="Courier New" panose="02070309020205020404" pitchFamily="49" charset="0"/>
                <a:cs typeface="Courier New" panose="02070309020205020404" pitchFamily="49" charset="0"/>
              </a:rPr>
              <a:t> our machine learning model</a:t>
            </a:r>
          </a:p>
          <a:p>
            <a:pPr marL="560070" lvl="1" indent="-285750">
              <a:spcBef>
                <a:spcPts val="600"/>
              </a:spcBef>
              <a:buFont typeface="Wingdings" panose="05000000000000000000" pitchFamily="2" charset="2"/>
              <a:buChar char="Ø"/>
            </a:pPr>
            <a:r>
              <a:rPr lang="en-US" sz="2200" dirty="0">
                <a:solidFill>
                  <a:schemeClr val="tx1"/>
                </a:solidFill>
                <a:latin typeface="Courier New" panose="02070309020205020404" pitchFamily="49" charset="0"/>
                <a:cs typeface="Courier New" panose="02070309020205020404" pitchFamily="49" charset="0"/>
              </a:rPr>
              <a:t>Train and test on real-world data</a:t>
            </a:r>
          </a:p>
          <a:p>
            <a:pPr marL="560070" lvl="1" indent="-285750">
              <a:spcBef>
                <a:spcPts val="600"/>
              </a:spcBef>
              <a:buFont typeface="Wingdings" panose="05000000000000000000" pitchFamily="2" charset="2"/>
              <a:buChar char="Ø"/>
            </a:pPr>
            <a:r>
              <a:rPr lang="en-US" sz="2200" dirty="0">
                <a:solidFill>
                  <a:schemeClr val="tx1"/>
                </a:solidFill>
                <a:latin typeface="Courier New" panose="02070309020205020404" pitchFamily="49" charset="0"/>
                <a:cs typeface="Courier New" panose="02070309020205020404" pitchFamily="49" charset="0"/>
              </a:rPr>
              <a:t>Hyperparameter tuning</a:t>
            </a:r>
          </a:p>
          <a:p>
            <a:pPr marL="560070" lvl="1" indent="-285750">
              <a:spcBef>
                <a:spcPts val="600"/>
              </a:spcBef>
              <a:buFont typeface="Wingdings" panose="05000000000000000000" pitchFamily="2" charset="2"/>
              <a:buChar char="Ø"/>
            </a:pPr>
            <a:r>
              <a:rPr lang="en-US" sz="2200" dirty="0">
                <a:solidFill>
                  <a:schemeClr val="tx1"/>
                </a:solidFill>
                <a:latin typeface="Courier New" panose="02070309020205020404" pitchFamily="49" charset="0"/>
                <a:cs typeface="Courier New" panose="02070309020205020404" pitchFamily="49" charset="0"/>
              </a:rPr>
              <a:t>Train and test other Classifier models</a:t>
            </a:r>
          </a:p>
          <a:p>
            <a:pPr marL="285750" indent="-285750">
              <a:spcBef>
                <a:spcPts val="600"/>
              </a:spcBef>
              <a:buFont typeface="Wingdings" panose="05000000000000000000" pitchFamily="2" charset="2"/>
              <a:buChar char="Ø"/>
            </a:pPr>
            <a:r>
              <a:rPr lang="en-US" sz="2200" b="1" dirty="0">
                <a:solidFill>
                  <a:schemeClr val="tx1"/>
                </a:solidFill>
                <a:latin typeface="Courier New" panose="02070309020205020404" pitchFamily="49" charset="0"/>
                <a:cs typeface="Courier New" panose="02070309020205020404" pitchFamily="49" charset="0"/>
              </a:rPr>
              <a:t>Analyze</a:t>
            </a:r>
            <a:r>
              <a:rPr lang="en-US" sz="2200" dirty="0">
                <a:solidFill>
                  <a:schemeClr val="tx1"/>
                </a:solidFill>
                <a:latin typeface="Courier New" panose="02070309020205020404" pitchFamily="49" charset="0"/>
                <a:cs typeface="Courier New" panose="02070309020205020404" pitchFamily="49" charset="0"/>
              </a:rPr>
              <a:t> the dataset using Glassbox models</a:t>
            </a:r>
          </a:p>
          <a:p>
            <a:pPr marL="560070" lvl="1" indent="-285750">
              <a:spcBef>
                <a:spcPts val="600"/>
              </a:spcBef>
              <a:buFont typeface="Wingdings" panose="05000000000000000000" pitchFamily="2" charset="2"/>
              <a:buChar char="Ø"/>
            </a:pPr>
            <a:r>
              <a:rPr lang="en-US" sz="2200" dirty="0">
                <a:latin typeface="Courier New" panose="02070309020205020404" pitchFamily="49" charset="0"/>
                <a:cs typeface="Courier New" panose="02070309020205020404" pitchFamily="49" charset="0"/>
              </a:rPr>
              <a:t>Explainable Boosting Machine (EBM)</a:t>
            </a:r>
          </a:p>
          <a:p>
            <a:pPr marL="560070" lvl="1" indent="-285750">
              <a:spcBef>
                <a:spcPts val="600"/>
              </a:spcBef>
              <a:buFont typeface="Wingdings" panose="05000000000000000000" pitchFamily="2" charset="2"/>
              <a:buChar char="Ø"/>
            </a:pPr>
            <a:r>
              <a:rPr lang="en-US" sz="2200" dirty="0">
                <a:solidFill>
                  <a:schemeClr val="tx1"/>
                </a:solidFill>
                <a:latin typeface="Courier New" panose="02070309020205020404" pitchFamily="49" charset="0"/>
                <a:cs typeface="Courier New" panose="02070309020205020404" pitchFamily="49" charset="0"/>
              </a:rPr>
              <a:t>Decision Trees</a:t>
            </a:r>
          </a:p>
          <a:p>
            <a:pPr marL="285750" indent="-285750">
              <a:spcBef>
                <a:spcPts val="600"/>
              </a:spcBef>
              <a:buFont typeface="Wingdings" panose="05000000000000000000" pitchFamily="2" charset="2"/>
              <a:buChar char="Ø"/>
            </a:pPr>
            <a:r>
              <a:rPr lang="en-US" sz="2200" b="1" dirty="0">
                <a:solidFill>
                  <a:schemeClr val="tx1"/>
                </a:solidFill>
                <a:latin typeface="Courier New" panose="02070309020205020404" pitchFamily="49" charset="0"/>
                <a:cs typeface="Courier New" panose="02070309020205020404" pitchFamily="49" charset="0"/>
              </a:rPr>
              <a:t>Create</a:t>
            </a:r>
            <a:r>
              <a:rPr lang="en-US" sz="2200" dirty="0">
                <a:solidFill>
                  <a:schemeClr val="tx1"/>
                </a:solidFill>
                <a:latin typeface="Courier New" panose="02070309020205020404" pitchFamily="49" charset="0"/>
                <a:cs typeface="Courier New" panose="02070309020205020404" pitchFamily="49" charset="0"/>
              </a:rPr>
              <a:t> Blackbox models such as PCA and neural network</a:t>
            </a:r>
          </a:p>
          <a:p>
            <a:pPr marL="560070" lvl="1" indent="-285750">
              <a:spcBef>
                <a:spcPts val="600"/>
              </a:spcBef>
              <a:buFont typeface="Wingdings" panose="05000000000000000000" pitchFamily="2" charset="2"/>
              <a:buChar char="Ø"/>
            </a:pPr>
            <a:r>
              <a:rPr lang="en-US" sz="2200" dirty="0">
                <a:solidFill>
                  <a:schemeClr val="tx1"/>
                </a:solidFill>
                <a:latin typeface="Courier New" panose="02070309020205020404" pitchFamily="49" charset="0"/>
                <a:cs typeface="Courier New" panose="02070309020205020404" pitchFamily="49" charset="0"/>
              </a:rPr>
              <a:t>Examine these models using XAI</a:t>
            </a:r>
          </a:p>
          <a:p>
            <a:pPr marL="834390" lvl="3" indent="-285750">
              <a:spcBef>
                <a:spcPts val="600"/>
              </a:spcBef>
              <a:buFont typeface="Wingdings" panose="05000000000000000000" pitchFamily="2" charset="2"/>
              <a:buChar char="Ø"/>
            </a:pPr>
            <a:r>
              <a:rPr lang="en-US" sz="2200" dirty="0">
                <a:solidFill>
                  <a:schemeClr val="tx1"/>
                </a:solidFill>
                <a:latin typeface="Courier New" panose="02070309020205020404" pitchFamily="49" charset="0"/>
                <a:cs typeface="Courier New" panose="02070309020205020404" pitchFamily="49" charset="0"/>
              </a:rPr>
              <a:t>InterpretML – PCA</a:t>
            </a:r>
          </a:p>
          <a:p>
            <a:pPr marL="834390" lvl="3" indent="-285750">
              <a:spcBef>
                <a:spcPts val="600"/>
              </a:spcBef>
              <a:buFont typeface="Wingdings" panose="05000000000000000000" pitchFamily="2" charset="2"/>
              <a:buChar char="Ø"/>
            </a:pPr>
            <a:r>
              <a:rPr lang="en-US" sz="2200" dirty="0">
                <a:solidFill>
                  <a:schemeClr val="tx1"/>
                </a:solidFill>
                <a:latin typeface="Courier New" panose="02070309020205020404" pitchFamily="49" charset="0"/>
                <a:cs typeface="Courier New" panose="02070309020205020404" pitchFamily="49" charset="0"/>
              </a:rPr>
              <a:t>Captum – neural network</a:t>
            </a:r>
          </a:p>
          <a:p>
            <a:pPr marL="560070" lvl="1" indent="-285750">
              <a:spcBef>
                <a:spcPts val="600"/>
              </a:spcBef>
              <a:buFont typeface="Wingdings" panose="05000000000000000000" pitchFamily="2" charset="2"/>
              <a:buChar char="Ø"/>
            </a:pPr>
            <a:r>
              <a:rPr lang="en-US" sz="2200" dirty="0">
                <a:solidFill>
                  <a:schemeClr val="tx1"/>
                </a:solidFill>
                <a:latin typeface="Courier New" panose="02070309020205020404" pitchFamily="49" charset="0"/>
                <a:cs typeface="Courier New" panose="02070309020205020404" pitchFamily="49" charset="0"/>
              </a:rPr>
              <a:t>Compare and contrast performance relative to the XGBoost model</a:t>
            </a:r>
          </a:p>
        </p:txBody>
      </p:sp>
      <p:pic>
        <p:nvPicPr>
          <p:cNvPr id="5" name="Audio 4">
            <a:hlinkClick r:id="" action="ppaction://media"/>
            <a:extLst>
              <a:ext uri="{FF2B5EF4-FFF2-40B4-BE49-F238E27FC236}">
                <a16:creationId xmlns:a16="http://schemas.microsoft.com/office/drawing/2014/main" id="{E4DB734F-BAA6-9B88-A671-C81E49438FD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12629807"/>
      </p:ext>
    </p:extLst>
  </p:cSld>
  <p:clrMapOvr>
    <a:masterClrMapping/>
  </p:clrMapOvr>
  <mc:AlternateContent xmlns:mc="http://schemas.openxmlformats.org/markup-compatibility/2006">
    <mc:Choice xmlns:p14="http://schemas.microsoft.com/office/powerpoint/2010/main" Requires="p14">
      <p:transition spd="slow" p14:dur="2000" advTm="76505"/>
    </mc:Choice>
    <mc:Fallback>
      <p:transition spd="slow" advTm="76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F501A-DF9F-C840-45C8-6DE2B6B911CB}"/>
              </a:ext>
            </a:extLst>
          </p:cNvPr>
          <p:cNvSpPr>
            <a:spLocks noGrp="1"/>
          </p:cNvSpPr>
          <p:nvPr>
            <p:ph type="title"/>
          </p:nvPr>
        </p:nvSpPr>
        <p:spPr>
          <a:xfrm>
            <a:off x="373092" y="327803"/>
            <a:ext cx="10134600" cy="537272"/>
          </a:xfrm>
        </p:spPr>
        <p:txBody>
          <a:bodyPr>
            <a:normAutofit fontScale="90000"/>
          </a:bodyPr>
          <a:lstStyle/>
          <a:p>
            <a:r>
              <a:rPr lang="en-US" dirty="0"/>
              <a:t>Explainable AI: Benefits of XAI</a:t>
            </a:r>
          </a:p>
        </p:txBody>
      </p:sp>
      <p:sp>
        <p:nvSpPr>
          <p:cNvPr id="11" name="TextBox 10">
            <a:extLst>
              <a:ext uri="{FF2B5EF4-FFF2-40B4-BE49-F238E27FC236}">
                <a16:creationId xmlns:a16="http://schemas.microsoft.com/office/drawing/2014/main" id="{E41B44BD-28AF-6AED-AAB7-41E4890906AE}"/>
              </a:ext>
            </a:extLst>
          </p:cNvPr>
          <p:cNvSpPr txBox="1"/>
          <p:nvPr/>
        </p:nvSpPr>
        <p:spPr>
          <a:xfrm>
            <a:off x="439947" y="1747770"/>
            <a:ext cx="10789920" cy="3362459"/>
          </a:xfrm>
          <a:prstGeom prst="rect">
            <a:avLst/>
          </a:prstGeom>
          <a:noFill/>
          <a:ln>
            <a:noFill/>
          </a:ln>
        </p:spPr>
        <p:txBody>
          <a:bodyPr wrap="square" tIns="91440" bIns="91440" rtlCol="0" anchor="ctr">
            <a:spAutoFit/>
          </a:bodyPr>
          <a:lstStyle/>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Transparency</a:t>
            </a:r>
            <a:r>
              <a:rPr lang="en-US" sz="2800" dirty="0">
                <a:latin typeface="Courier New" panose="02070309020205020404" pitchFamily="49" charset="0"/>
                <a:cs typeface="Courier New" panose="02070309020205020404" pitchFamily="49" charset="0"/>
              </a:rPr>
              <a:t> 		-&gt;	Increase Trust</a:t>
            </a:r>
          </a:p>
          <a:p>
            <a:pPr marL="342900" indent="-342900">
              <a:lnSpc>
                <a:spcPct val="150000"/>
              </a:lnSpc>
              <a:buFont typeface="Wingdings" panose="05000000000000000000" pitchFamily="2" charset="2"/>
              <a:buChar char="Ø"/>
            </a:pPr>
            <a:endParaRPr lang="en-US" sz="2800" dirty="0">
              <a:latin typeface="Courier New" panose="02070309020205020404" pitchFamily="49" charset="0"/>
              <a:cs typeface="Courier New" panose="02070309020205020404" pitchFamily="49" charset="0"/>
            </a:endParaRPr>
          </a:p>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Interpretability</a:t>
            </a:r>
            <a:r>
              <a:rPr lang="en-US" sz="2800" dirty="0">
                <a:latin typeface="Courier New" panose="02070309020205020404" pitchFamily="49" charset="0"/>
                <a:cs typeface="Courier New" panose="02070309020205020404" pitchFamily="49" charset="0"/>
              </a:rPr>
              <a:t> 	-&gt;	Enhance Decision Making</a:t>
            </a:r>
          </a:p>
          <a:p>
            <a:pPr marL="342900" indent="-342900">
              <a:lnSpc>
                <a:spcPct val="150000"/>
              </a:lnSpc>
              <a:buFont typeface="Wingdings" panose="05000000000000000000" pitchFamily="2" charset="2"/>
              <a:buChar char="Ø"/>
            </a:pPr>
            <a:endParaRPr lang="en-US" sz="2800" dirty="0">
              <a:latin typeface="Courier New" panose="02070309020205020404" pitchFamily="49" charset="0"/>
              <a:cs typeface="Courier New" panose="02070309020205020404" pitchFamily="49" charset="0"/>
            </a:endParaRPr>
          </a:p>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Data Insight </a:t>
            </a:r>
            <a:r>
              <a:rPr lang="en-US" sz="2800" dirty="0">
                <a:latin typeface="Courier New" panose="02070309020205020404" pitchFamily="49" charset="0"/>
                <a:cs typeface="Courier New" panose="02070309020205020404" pitchFamily="49" charset="0"/>
              </a:rPr>
              <a:t>		-&gt;	Improve Understanding</a:t>
            </a:r>
          </a:p>
        </p:txBody>
      </p:sp>
      <p:pic>
        <p:nvPicPr>
          <p:cNvPr id="5" name="Audio 4">
            <a:hlinkClick r:id="" action="ppaction://media"/>
            <a:extLst>
              <a:ext uri="{FF2B5EF4-FFF2-40B4-BE49-F238E27FC236}">
                <a16:creationId xmlns:a16="http://schemas.microsoft.com/office/drawing/2014/main" id="{C0A112E2-861B-3719-A15C-B4AD8E7E3F2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9567825"/>
      </p:ext>
    </p:extLst>
  </p:cSld>
  <p:clrMapOvr>
    <a:masterClrMapping/>
  </p:clrMapOvr>
  <mc:AlternateContent xmlns:mc="http://schemas.openxmlformats.org/markup-compatibility/2006">
    <mc:Choice xmlns:p14="http://schemas.microsoft.com/office/powerpoint/2010/main" Requires="p14">
      <p:transition spd="slow" p14:dur="2000" advTm="37926"/>
    </mc:Choice>
    <mc:Fallback>
      <p:transition spd="slow" advTm="37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exagonal background with blue neon lights">
            <a:extLst>
              <a:ext uri="{FF2B5EF4-FFF2-40B4-BE49-F238E27FC236}">
                <a16:creationId xmlns:a16="http://schemas.microsoft.com/office/drawing/2014/main" id="{53E792F1-5537-8BF2-E6FD-936B09F542B2}"/>
              </a:ext>
            </a:extLst>
          </p:cNvPr>
          <p:cNvPicPr>
            <a:picLocks noChangeAspect="1"/>
          </p:cNvPicPr>
          <p:nvPr/>
        </p:nvPicPr>
        <p:blipFill rotWithShape="1">
          <a:blip r:embed="rId5">
            <a:duotone>
              <a:schemeClr val="accent1">
                <a:shade val="45000"/>
                <a:satMod val="135000"/>
              </a:schemeClr>
              <a:prstClr val="white"/>
            </a:duotone>
            <a:extLst>
              <a:ext uri="{BEBA8EAE-BF5A-486C-A8C5-ECC9F3942E4B}">
                <a14:imgProps xmlns:a14="http://schemas.microsoft.com/office/drawing/2010/main">
                  <a14:imgLayer r:embed="rId6">
                    <a14:imgEffect>
                      <a14:artisticGlass/>
                    </a14:imgEffect>
                  </a14:imgLayer>
                </a14:imgProps>
              </a:ext>
            </a:extLst>
          </a:blip>
          <a:srcRect/>
          <a:stretch/>
        </p:blipFill>
        <p:spPr>
          <a:xfrm>
            <a:off x="20" y="10"/>
            <a:ext cx="12191980" cy="6857989"/>
          </a:xfrm>
          <a:prstGeom prst="rect">
            <a:avLst/>
          </a:prstGeom>
        </p:spPr>
      </p:pic>
      <p:sp>
        <p:nvSpPr>
          <p:cNvPr id="2" name="Title 1">
            <a:extLst>
              <a:ext uri="{FF2B5EF4-FFF2-40B4-BE49-F238E27FC236}">
                <a16:creationId xmlns:a16="http://schemas.microsoft.com/office/drawing/2014/main" id="{11E39336-9F06-EA8C-7EEC-C86B4949FAF9}"/>
              </a:ext>
            </a:extLst>
          </p:cNvPr>
          <p:cNvSpPr>
            <a:spLocks noGrp="1"/>
          </p:cNvSpPr>
          <p:nvPr>
            <p:ph type="ctrTitle"/>
          </p:nvPr>
        </p:nvSpPr>
        <p:spPr>
          <a:xfrm>
            <a:off x="2076091" y="2633933"/>
            <a:ext cx="8039818" cy="1643572"/>
          </a:xfrm>
        </p:spPr>
        <p:txBody>
          <a:bodyPr>
            <a:normAutofit/>
          </a:bodyPr>
          <a:lstStyle/>
          <a:p>
            <a:r>
              <a:rPr lang="en-US" dirty="0">
                <a:solidFill>
                  <a:srgbClr val="FFFFFF"/>
                </a:solidFill>
              </a:rPr>
              <a:t>Machine Learning Model</a:t>
            </a:r>
            <a:br>
              <a:rPr lang="en-US" dirty="0">
                <a:solidFill>
                  <a:srgbClr val="FFFFFF"/>
                </a:solidFill>
              </a:rPr>
            </a:br>
            <a:endParaRPr lang="en-US" dirty="0">
              <a:solidFill>
                <a:srgbClr val="FFFFFF"/>
              </a:solidFill>
            </a:endParaRPr>
          </a:p>
        </p:txBody>
      </p:sp>
      <p:pic>
        <p:nvPicPr>
          <p:cNvPr id="8" name="Audio 7">
            <a:hlinkClick r:id="" action="ppaction://media"/>
            <a:extLst>
              <a:ext uri="{FF2B5EF4-FFF2-40B4-BE49-F238E27FC236}">
                <a16:creationId xmlns:a16="http://schemas.microsoft.com/office/drawing/2014/main" id="{58135136-9BDA-44AA-59A4-3BFA06C88B0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55219007"/>
      </p:ext>
    </p:extLst>
  </p:cSld>
  <p:clrMapOvr>
    <a:masterClrMapping/>
  </p:clrMapOvr>
  <mc:AlternateContent xmlns:mc="http://schemas.openxmlformats.org/markup-compatibility/2006">
    <mc:Choice xmlns:p14="http://schemas.microsoft.com/office/powerpoint/2010/main" Requires="p14">
      <p:transition spd="slow" p14:dur="2000" advTm="1187"/>
    </mc:Choice>
    <mc:Fallback>
      <p:transition spd="slow" advTm="11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F501A-DF9F-C840-45C8-6DE2B6B911CB}"/>
              </a:ext>
            </a:extLst>
          </p:cNvPr>
          <p:cNvSpPr>
            <a:spLocks noGrp="1"/>
          </p:cNvSpPr>
          <p:nvPr>
            <p:ph type="title"/>
          </p:nvPr>
        </p:nvSpPr>
        <p:spPr>
          <a:xfrm>
            <a:off x="373092" y="327803"/>
            <a:ext cx="10134600" cy="537272"/>
          </a:xfrm>
        </p:spPr>
        <p:txBody>
          <a:bodyPr>
            <a:normAutofit fontScale="90000"/>
          </a:bodyPr>
          <a:lstStyle/>
          <a:p>
            <a:r>
              <a:rPr lang="en-US" dirty="0"/>
              <a:t>Data Acquisition and Processing</a:t>
            </a:r>
          </a:p>
        </p:txBody>
      </p:sp>
      <p:sp>
        <p:nvSpPr>
          <p:cNvPr id="11" name="TextBox 10">
            <a:extLst>
              <a:ext uri="{FF2B5EF4-FFF2-40B4-BE49-F238E27FC236}">
                <a16:creationId xmlns:a16="http://schemas.microsoft.com/office/drawing/2014/main" id="{E41B44BD-28AF-6AED-AAB7-41E4890906AE}"/>
              </a:ext>
            </a:extLst>
          </p:cNvPr>
          <p:cNvSpPr txBox="1"/>
          <p:nvPr/>
        </p:nvSpPr>
        <p:spPr>
          <a:xfrm>
            <a:off x="373092" y="1180278"/>
            <a:ext cx="11142454" cy="4897495"/>
          </a:xfrm>
          <a:prstGeom prst="rect">
            <a:avLst/>
          </a:prstGeom>
          <a:noFill/>
          <a:ln>
            <a:noFill/>
          </a:ln>
        </p:spPr>
        <p:txBody>
          <a:bodyPr wrap="square" tIns="91440" bIns="91440" rtlCol="0" anchor="ctr">
            <a:spAutoFit/>
          </a:bodyPr>
          <a:lstStyle/>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Data Acquisition</a:t>
            </a:r>
            <a:r>
              <a:rPr lang="en-US" sz="2200" dirty="0">
                <a:latin typeface="Courier New" panose="02070309020205020404" pitchFamily="49" charset="0"/>
                <a:cs typeface="Courier New" panose="02070309020205020404" pitchFamily="49" charset="0"/>
              </a:rPr>
              <a:t>	-&gt;	Synthea</a:t>
            </a:r>
            <a:r>
              <a:rPr lang="en-US" sz="2200" baseline="30000" dirty="0">
                <a:latin typeface="Courier New" panose="02070309020205020404" pitchFamily="49" charset="0"/>
                <a:cs typeface="Courier New" panose="02070309020205020404" pitchFamily="49" charset="0"/>
              </a:rPr>
              <a:t>TM</a:t>
            </a:r>
            <a:r>
              <a:rPr lang="en-US" sz="2200" dirty="0">
                <a:latin typeface="Courier New" panose="02070309020205020404" pitchFamily="49" charset="0"/>
                <a:cs typeface="Courier New" panose="02070309020205020404" pitchFamily="49" charset="0"/>
              </a:rPr>
              <a:t> synthetic patient data</a:t>
            </a:r>
          </a:p>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Initial Dataset</a:t>
            </a:r>
            <a:r>
              <a:rPr lang="en-US" sz="2800" dirty="0">
                <a:latin typeface="Courier New" panose="02070309020205020404" pitchFamily="49" charset="0"/>
                <a:cs typeface="Courier New" panose="02070309020205020404" pitchFamily="49" charset="0"/>
              </a:rPr>
              <a:t>	</a:t>
            </a:r>
            <a:r>
              <a:rPr lang="en-US" sz="2200" dirty="0">
                <a:latin typeface="Courier New" panose="02070309020205020404" pitchFamily="49" charset="0"/>
                <a:cs typeface="Courier New" panose="02070309020205020404" pitchFamily="49" charset="0"/>
              </a:rPr>
              <a:t>	-&gt;	100,000 COVID-19 patients</a:t>
            </a:r>
          </a:p>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Data Processing</a:t>
            </a:r>
            <a:r>
              <a:rPr lang="en-US" sz="2800" dirty="0">
                <a:latin typeface="Courier New" panose="02070309020205020404" pitchFamily="49" charset="0"/>
                <a:cs typeface="Courier New" panose="02070309020205020404" pitchFamily="49" charset="0"/>
              </a:rPr>
              <a:t> </a:t>
            </a:r>
            <a:r>
              <a:rPr lang="en-US" sz="2200" dirty="0">
                <a:latin typeface="Courier New" panose="02070309020205020404" pitchFamily="49" charset="0"/>
                <a:cs typeface="Courier New" panose="02070309020205020404" pitchFamily="49" charset="0"/>
              </a:rPr>
              <a:t>	-&gt;	reduced to admitted patients</a:t>
            </a:r>
          </a:p>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Feature Selection</a:t>
            </a:r>
            <a:r>
              <a:rPr lang="en-US" sz="2200" dirty="0">
                <a:latin typeface="Courier New" panose="02070309020205020404" pitchFamily="49" charset="0"/>
                <a:cs typeface="Courier New" panose="02070309020205020404" pitchFamily="49" charset="0"/>
              </a:rPr>
              <a:t>	-&gt;	target: patient mortality</a:t>
            </a:r>
          </a:p>
          <a:p>
            <a:pPr lvl="2">
              <a:lnSpc>
                <a:spcPct val="150000"/>
              </a:lnSpc>
            </a:pPr>
            <a:r>
              <a:rPr lang="en-US" sz="2200" dirty="0">
                <a:latin typeface="Courier New" panose="02070309020205020404" pitchFamily="49" charset="0"/>
                <a:cs typeface="Courier New" panose="02070309020205020404" pitchFamily="49" charset="0"/>
              </a:rPr>
              <a:t>				-&gt;	various lab results</a:t>
            </a:r>
          </a:p>
          <a:p>
            <a:pPr>
              <a:lnSpc>
                <a:spcPct val="150000"/>
              </a:lnSpc>
            </a:pPr>
            <a:r>
              <a:rPr lang="en-US" sz="2200" dirty="0">
                <a:latin typeface="Courier New" panose="02070309020205020404" pitchFamily="49" charset="0"/>
                <a:cs typeface="Courier New" panose="02070309020205020404" pitchFamily="49" charset="0"/>
              </a:rPr>
              <a:t>					-&gt;	patient characteristics</a:t>
            </a:r>
          </a:p>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Final Dataset</a:t>
            </a:r>
            <a:r>
              <a:rPr lang="en-US" sz="2200" dirty="0">
                <a:latin typeface="Courier New" panose="02070309020205020404" pitchFamily="49" charset="0"/>
                <a:cs typeface="Courier New" panose="02070309020205020404" pitchFamily="49" charset="0"/>
              </a:rPr>
              <a:t>		-&gt;	balanced by class</a:t>
            </a:r>
          </a:p>
          <a:p>
            <a:pPr>
              <a:lnSpc>
                <a:spcPct val="150000"/>
              </a:lnSpc>
            </a:pPr>
            <a:r>
              <a:rPr lang="en-US" sz="2200" dirty="0">
                <a:latin typeface="Courier New" panose="02070309020205020404" pitchFamily="49" charset="0"/>
                <a:cs typeface="Courier New" panose="02070309020205020404" pitchFamily="49" charset="0"/>
              </a:rPr>
              <a:t>					-&gt;	focus on patient characteristics</a:t>
            </a:r>
            <a:endParaRPr lang="en-US" sz="2800" dirty="0">
              <a:latin typeface="Courier New" panose="02070309020205020404" pitchFamily="49" charset="0"/>
              <a:cs typeface="Courier New" panose="02070309020205020404" pitchFamily="49" charset="0"/>
            </a:endParaRPr>
          </a:p>
        </p:txBody>
      </p:sp>
      <p:pic>
        <p:nvPicPr>
          <p:cNvPr id="6" name="Audio 5">
            <a:hlinkClick r:id="" action="ppaction://media"/>
            <a:extLst>
              <a:ext uri="{FF2B5EF4-FFF2-40B4-BE49-F238E27FC236}">
                <a16:creationId xmlns:a16="http://schemas.microsoft.com/office/drawing/2014/main" id="{71989C79-9B66-6BE0-9EEA-B28DD4B14A3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08398801"/>
      </p:ext>
    </p:extLst>
  </p:cSld>
  <p:clrMapOvr>
    <a:masterClrMapping/>
  </p:clrMapOvr>
  <mc:AlternateContent xmlns:mc="http://schemas.openxmlformats.org/markup-compatibility/2006">
    <mc:Choice xmlns:p14="http://schemas.microsoft.com/office/powerpoint/2010/main" Requires="p14">
      <p:transition spd="slow" p14:dur="2000" advTm="36533"/>
    </mc:Choice>
    <mc:Fallback>
      <p:transition spd="slow" advTm="36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F501A-DF9F-C840-45C8-6DE2B6B911CB}"/>
              </a:ext>
            </a:extLst>
          </p:cNvPr>
          <p:cNvSpPr>
            <a:spLocks noGrp="1"/>
          </p:cNvSpPr>
          <p:nvPr>
            <p:ph type="title"/>
          </p:nvPr>
        </p:nvSpPr>
        <p:spPr>
          <a:xfrm>
            <a:off x="373092" y="327803"/>
            <a:ext cx="10134600" cy="537272"/>
          </a:xfrm>
        </p:spPr>
        <p:txBody>
          <a:bodyPr>
            <a:normAutofit fontScale="90000"/>
          </a:bodyPr>
          <a:lstStyle/>
          <a:p>
            <a:r>
              <a:rPr lang="en-US" dirty="0"/>
              <a:t>Model Analysis &amp; Evaluation: XGBoost</a:t>
            </a:r>
          </a:p>
        </p:txBody>
      </p:sp>
      <p:graphicFrame>
        <p:nvGraphicFramePr>
          <p:cNvPr id="3" name="Table 2">
            <a:extLst>
              <a:ext uri="{FF2B5EF4-FFF2-40B4-BE49-F238E27FC236}">
                <a16:creationId xmlns:a16="http://schemas.microsoft.com/office/drawing/2014/main" id="{05D5E6FA-AED1-7F34-D728-AE379B3FA480}"/>
              </a:ext>
            </a:extLst>
          </p:cNvPr>
          <p:cNvGraphicFramePr>
            <a:graphicFrameLocks noGrp="1"/>
          </p:cNvGraphicFramePr>
          <p:nvPr>
            <p:extLst>
              <p:ext uri="{D42A27DB-BD31-4B8C-83A1-F6EECF244321}">
                <p14:modId xmlns:p14="http://schemas.microsoft.com/office/powerpoint/2010/main" val="4196630346"/>
              </p:ext>
            </p:extLst>
          </p:nvPr>
        </p:nvGraphicFramePr>
        <p:xfrm>
          <a:off x="373092" y="1487599"/>
          <a:ext cx="6126480" cy="3882800"/>
        </p:xfrm>
        <a:graphic>
          <a:graphicData uri="http://schemas.openxmlformats.org/drawingml/2006/table">
            <a:tbl>
              <a:tblPr firstRow="1" bandRow="1">
                <a:tableStyleId>{5C22544A-7EE6-4342-B048-85BDC9FD1C3A}</a:tableStyleId>
              </a:tblPr>
              <a:tblGrid>
                <a:gridCol w="4206240">
                  <a:extLst>
                    <a:ext uri="{9D8B030D-6E8A-4147-A177-3AD203B41FA5}">
                      <a16:colId xmlns:a16="http://schemas.microsoft.com/office/drawing/2014/main" val="95458723"/>
                    </a:ext>
                  </a:extLst>
                </a:gridCol>
                <a:gridCol w="1920240">
                  <a:extLst>
                    <a:ext uri="{9D8B030D-6E8A-4147-A177-3AD203B41FA5}">
                      <a16:colId xmlns:a16="http://schemas.microsoft.com/office/drawing/2014/main" val="2595648835"/>
                    </a:ext>
                  </a:extLst>
                </a:gridCol>
              </a:tblGrid>
              <a:tr h="287242">
                <a:tc>
                  <a:txBody>
                    <a:bodyPr/>
                    <a:lstStyle/>
                    <a:p>
                      <a:pPr algn="ctr"/>
                      <a:r>
                        <a:rPr lang="en-US" sz="2000" dirty="0">
                          <a:latin typeface="Courier New" panose="02070309020205020404" pitchFamily="49" charset="0"/>
                          <a:cs typeface="Courier New" panose="02070309020205020404" pitchFamily="49" charset="0"/>
                        </a:rPr>
                        <a:t>Metric</a:t>
                      </a:r>
                    </a:p>
                  </a:txBody>
                  <a:tcPr anchor="ctr">
                    <a:solidFill>
                      <a:schemeClr val="accent1">
                        <a:lumMod val="75000"/>
                      </a:schemeClr>
                    </a:solidFill>
                  </a:tcPr>
                </a:tc>
                <a:tc>
                  <a:txBody>
                    <a:bodyPr/>
                    <a:lstStyle/>
                    <a:p>
                      <a:pPr algn="ctr"/>
                      <a:r>
                        <a:rPr lang="en-US" sz="2000" dirty="0">
                          <a:latin typeface="Courier New" panose="02070309020205020404" pitchFamily="49" charset="0"/>
                          <a:cs typeface="Courier New" panose="02070309020205020404" pitchFamily="49" charset="0"/>
                        </a:rPr>
                        <a:t>Non-lab Data Set</a:t>
                      </a:r>
                    </a:p>
                  </a:txBody>
                  <a:tcPr anchor="ctr">
                    <a:solidFill>
                      <a:schemeClr val="accent1">
                        <a:lumMod val="75000"/>
                      </a:schemeClr>
                    </a:solidFill>
                  </a:tcPr>
                </a:tc>
                <a:extLst>
                  <a:ext uri="{0D108BD9-81ED-4DB2-BD59-A6C34878D82A}">
                    <a16:rowId xmlns:a16="http://schemas.microsoft.com/office/drawing/2014/main" val="2827195861"/>
                  </a:ext>
                </a:extLst>
              </a:tr>
              <a:tr h="397720">
                <a:tc>
                  <a:txBody>
                    <a:bodyPr/>
                    <a:lstStyle/>
                    <a:p>
                      <a:pPr algn="l" fontAlgn="b"/>
                      <a:r>
                        <a:rPr lang="en-US" sz="2000" b="1" i="0" u="none" strike="noStrike" dirty="0">
                          <a:solidFill>
                            <a:schemeClr val="tx1"/>
                          </a:solidFill>
                          <a:effectLst/>
                          <a:latin typeface="Courier New" panose="02070309020205020404" pitchFamily="49" charset="0"/>
                        </a:rPr>
                        <a:t>AUC</a:t>
                      </a:r>
                    </a:p>
                  </a:txBody>
                  <a:tcPr marR="9525" marT="9525" marB="0" anchor="ctr">
                    <a:solidFill>
                      <a:schemeClr val="accent1">
                        <a:lumMod val="60000"/>
                        <a:lumOff val="40000"/>
                      </a:schemeClr>
                    </a:solidFill>
                  </a:tcPr>
                </a:tc>
                <a:tc>
                  <a:txBody>
                    <a:bodyPr/>
                    <a:lstStyle/>
                    <a:p>
                      <a:pPr algn="ctr" fontAlgn="b"/>
                      <a:r>
                        <a:rPr lang="en-US" sz="2000" b="1" i="0" u="none" strike="noStrike" dirty="0">
                          <a:solidFill>
                            <a:schemeClr val="tx1"/>
                          </a:solidFill>
                          <a:effectLst/>
                          <a:latin typeface="Courier New" panose="02070309020205020404" pitchFamily="49" charset="0"/>
                          <a:cs typeface="Courier New" panose="02070309020205020404" pitchFamily="49" charset="0"/>
                        </a:rPr>
                        <a:t>97.32%</a:t>
                      </a:r>
                    </a:p>
                  </a:txBody>
                  <a:tcPr marL="9525" marR="9525" marT="9525" marB="0" anchor="ctr">
                    <a:solidFill>
                      <a:schemeClr val="accent1">
                        <a:lumMod val="60000"/>
                        <a:lumOff val="40000"/>
                      </a:schemeClr>
                    </a:solidFill>
                  </a:tcPr>
                </a:tc>
                <a:extLst>
                  <a:ext uri="{0D108BD9-81ED-4DB2-BD59-A6C34878D82A}">
                    <a16:rowId xmlns:a16="http://schemas.microsoft.com/office/drawing/2014/main" val="1635824458"/>
                  </a:ext>
                </a:extLst>
              </a:tr>
              <a:tr h="397720">
                <a:tc>
                  <a:txBody>
                    <a:bodyPr/>
                    <a:lstStyle/>
                    <a:p>
                      <a:pPr algn="l" fontAlgn="b"/>
                      <a:r>
                        <a:rPr lang="en-US" sz="2000" b="1" i="0" u="none" strike="noStrike" dirty="0">
                          <a:solidFill>
                            <a:srgbClr val="000000"/>
                          </a:solidFill>
                          <a:effectLst/>
                          <a:latin typeface="Courier New" panose="02070309020205020404" pitchFamily="49" charset="0"/>
                        </a:rPr>
                        <a:t>AUPRC</a:t>
                      </a:r>
                    </a:p>
                  </a:txBody>
                  <a:tcPr marR="9525" marT="9525" marB="0" anchor="ctr"/>
                </a:tc>
                <a:tc>
                  <a:txBody>
                    <a:bodyPr/>
                    <a:lstStyle/>
                    <a:p>
                      <a:pPr algn="ctr" fontAlgn="b"/>
                      <a:r>
                        <a:rPr lang="en-US" sz="2000" b="1" i="0" u="none" strike="noStrike" dirty="0">
                          <a:solidFill>
                            <a:srgbClr val="000000"/>
                          </a:solidFill>
                          <a:effectLst/>
                          <a:latin typeface="Courier New" panose="02070309020205020404" pitchFamily="49" charset="0"/>
                          <a:cs typeface="Courier New" panose="02070309020205020404" pitchFamily="49" charset="0"/>
                        </a:rPr>
                        <a:t>97.24%</a:t>
                      </a:r>
                    </a:p>
                  </a:txBody>
                  <a:tcPr marL="9525" marR="9525" marT="9525" marB="0" anchor="ctr"/>
                </a:tc>
                <a:extLst>
                  <a:ext uri="{0D108BD9-81ED-4DB2-BD59-A6C34878D82A}">
                    <a16:rowId xmlns:a16="http://schemas.microsoft.com/office/drawing/2014/main" val="717090088"/>
                  </a:ext>
                </a:extLst>
              </a:tr>
              <a:tr h="397720">
                <a:tc>
                  <a:txBody>
                    <a:bodyPr/>
                    <a:lstStyle/>
                    <a:p>
                      <a:pPr algn="l" fontAlgn="b"/>
                      <a:r>
                        <a:rPr lang="en-US" sz="2000" b="1" i="0" u="none" strike="noStrike" dirty="0">
                          <a:solidFill>
                            <a:schemeClr val="tx1"/>
                          </a:solidFill>
                          <a:effectLst/>
                          <a:latin typeface="Courier New" panose="02070309020205020404" pitchFamily="49" charset="0"/>
                        </a:rPr>
                        <a:t>Accuracy</a:t>
                      </a:r>
                    </a:p>
                  </a:txBody>
                  <a:tcPr marR="9525" marT="9525" marB="0" anchor="ctr">
                    <a:solidFill>
                      <a:schemeClr val="accent1">
                        <a:lumMod val="60000"/>
                        <a:lumOff val="40000"/>
                      </a:schemeClr>
                    </a:solidFill>
                  </a:tcPr>
                </a:tc>
                <a:tc>
                  <a:txBody>
                    <a:bodyPr/>
                    <a:lstStyle/>
                    <a:p>
                      <a:pPr algn="ctr" fontAlgn="b"/>
                      <a:r>
                        <a:rPr lang="en-US" sz="2000" b="1" i="0" u="none" strike="noStrike" dirty="0">
                          <a:solidFill>
                            <a:schemeClr val="tx1"/>
                          </a:solidFill>
                          <a:effectLst/>
                          <a:latin typeface="Courier New" panose="02070309020205020404" pitchFamily="49" charset="0"/>
                          <a:cs typeface="Courier New" panose="02070309020205020404" pitchFamily="49" charset="0"/>
                        </a:rPr>
                        <a:t>92.57%</a:t>
                      </a:r>
                    </a:p>
                  </a:txBody>
                  <a:tcPr marL="9525" marR="9525" marT="9525" marB="0" anchor="ctr">
                    <a:solidFill>
                      <a:schemeClr val="accent1">
                        <a:lumMod val="60000"/>
                        <a:lumOff val="40000"/>
                      </a:schemeClr>
                    </a:solidFill>
                  </a:tcPr>
                </a:tc>
                <a:extLst>
                  <a:ext uri="{0D108BD9-81ED-4DB2-BD59-A6C34878D82A}">
                    <a16:rowId xmlns:a16="http://schemas.microsoft.com/office/drawing/2014/main" val="1881310577"/>
                  </a:ext>
                </a:extLst>
              </a:tr>
              <a:tr h="397720">
                <a:tc>
                  <a:txBody>
                    <a:bodyPr/>
                    <a:lstStyle/>
                    <a:p>
                      <a:pPr algn="l" fontAlgn="b"/>
                      <a:r>
                        <a:rPr lang="en-US" sz="2000" b="1" i="0" u="none" strike="noStrike" dirty="0">
                          <a:solidFill>
                            <a:srgbClr val="000000"/>
                          </a:solidFill>
                          <a:effectLst/>
                          <a:latin typeface="Courier New" panose="02070309020205020404" pitchFamily="49" charset="0"/>
                        </a:rPr>
                        <a:t>Recall: True Positive</a:t>
                      </a:r>
                    </a:p>
                  </a:txBody>
                  <a:tcPr marR="9525" marT="9525" marB="0" anchor="ctr"/>
                </a:tc>
                <a:tc>
                  <a:txBody>
                    <a:bodyPr/>
                    <a:lstStyle/>
                    <a:p>
                      <a:pPr algn="ctr" fontAlgn="b"/>
                      <a:r>
                        <a:rPr lang="en-US" sz="2000" b="1" i="0" u="none" strike="noStrike" dirty="0">
                          <a:solidFill>
                            <a:srgbClr val="000000"/>
                          </a:solidFill>
                          <a:effectLst/>
                          <a:latin typeface="Courier New" panose="02070309020205020404" pitchFamily="49" charset="0"/>
                          <a:cs typeface="Courier New" panose="02070309020205020404" pitchFamily="49" charset="0"/>
                        </a:rPr>
                        <a:t>94.18%</a:t>
                      </a:r>
                    </a:p>
                  </a:txBody>
                  <a:tcPr marL="9525" marR="9525" marT="9525" marB="0" anchor="ctr"/>
                </a:tc>
                <a:extLst>
                  <a:ext uri="{0D108BD9-81ED-4DB2-BD59-A6C34878D82A}">
                    <a16:rowId xmlns:a16="http://schemas.microsoft.com/office/drawing/2014/main" val="4012538011"/>
                  </a:ext>
                </a:extLst>
              </a:tr>
              <a:tr h="397720">
                <a:tc>
                  <a:txBody>
                    <a:bodyPr/>
                    <a:lstStyle/>
                    <a:p>
                      <a:pPr algn="l" fontAlgn="b"/>
                      <a:r>
                        <a:rPr lang="en-US" sz="2000" b="1" i="0" u="none" strike="noStrike" dirty="0">
                          <a:solidFill>
                            <a:schemeClr val="tx1"/>
                          </a:solidFill>
                          <a:effectLst/>
                          <a:latin typeface="Courier New" panose="02070309020205020404" pitchFamily="49" charset="0"/>
                        </a:rPr>
                        <a:t>Specificity: True Negative</a:t>
                      </a:r>
                    </a:p>
                  </a:txBody>
                  <a:tcPr marR="9525" marT="9525" marB="0" anchor="ctr">
                    <a:solidFill>
                      <a:schemeClr val="accent1">
                        <a:lumMod val="60000"/>
                        <a:lumOff val="40000"/>
                      </a:schemeClr>
                    </a:solidFill>
                  </a:tcPr>
                </a:tc>
                <a:tc>
                  <a:txBody>
                    <a:bodyPr/>
                    <a:lstStyle/>
                    <a:p>
                      <a:pPr algn="ctr" fontAlgn="b"/>
                      <a:r>
                        <a:rPr lang="en-US" sz="2000" b="1" i="0" u="none" strike="noStrike" dirty="0">
                          <a:solidFill>
                            <a:schemeClr val="tx1"/>
                          </a:solidFill>
                          <a:effectLst/>
                          <a:latin typeface="Courier New" panose="02070309020205020404" pitchFamily="49" charset="0"/>
                          <a:cs typeface="Courier New" panose="02070309020205020404" pitchFamily="49" charset="0"/>
                        </a:rPr>
                        <a:t>91.00%</a:t>
                      </a:r>
                    </a:p>
                  </a:txBody>
                  <a:tcPr marL="9525" marR="9525" marT="9525" marB="0" anchor="ctr">
                    <a:solidFill>
                      <a:schemeClr val="accent1">
                        <a:lumMod val="60000"/>
                        <a:lumOff val="40000"/>
                      </a:schemeClr>
                    </a:solidFill>
                  </a:tcPr>
                </a:tc>
                <a:extLst>
                  <a:ext uri="{0D108BD9-81ED-4DB2-BD59-A6C34878D82A}">
                    <a16:rowId xmlns:a16="http://schemas.microsoft.com/office/drawing/2014/main" val="4110996075"/>
                  </a:ext>
                </a:extLst>
              </a:tr>
              <a:tr h="397720">
                <a:tc>
                  <a:txBody>
                    <a:bodyPr/>
                    <a:lstStyle/>
                    <a:p>
                      <a:pPr algn="l" fontAlgn="b"/>
                      <a:r>
                        <a:rPr lang="en-US" sz="2000" b="1" i="0" u="none" strike="noStrike" dirty="0">
                          <a:solidFill>
                            <a:srgbClr val="000000"/>
                          </a:solidFill>
                          <a:effectLst/>
                          <a:latin typeface="Courier New" panose="02070309020205020404" pitchFamily="49" charset="0"/>
                        </a:rPr>
                        <a:t>Fall Out: False Positive</a:t>
                      </a:r>
                    </a:p>
                  </a:txBody>
                  <a:tcPr marR="9525" marT="9525" marB="0" anchor="ctr"/>
                </a:tc>
                <a:tc>
                  <a:txBody>
                    <a:bodyPr/>
                    <a:lstStyle/>
                    <a:p>
                      <a:pPr algn="ctr" fontAlgn="b"/>
                      <a:r>
                        <a:rPr lang="en-US" sz="2000" b="1" i="0" u="none" strike="noStrike" dirty="0">
                          <a:solidFill>
                            <a:srgbClr val="000000"/>
                          </a:solidFill>
                          <a:effectLst/>
                          <a:latin typeface="Courier New" panose="02070309020205020404" pitchFamily="49" charset="0"/>
                          <a:cs typeface="Courier New" panose="02070309020205020404" pitchFamily="49" charset="0"/>
                        </a:rPr>
                        <a:t>9.00%</a:t>
                      </a:r>
                    </a:p>
                  </a:txBody>
                  <a:tcPr marL="9525" marR="9525" marT="9525" marB="0" anchor="ctr"/>
                </a:tc>
                <a:extLst>
                  <a:ext uri="{0D108BD9-81ED-4DB2-BD59-A6C34878D82A}">
                    <a16:rowId xmlns:a16="http://schemas.microsoft.com/office/drawing/2014/main" val="2596003323"/>
                  </a:ext>
                </a:extLst>
              </a:tr>
              <a:tr h="397720">
                <a:tc>
                  <a:txBody>
                    <a:bodyPr/>
                    <a:lstStyle/>
                    <a:p>
                      <a:pPr algn="l" fontAlgn="b"/>
                      <a:r>
                        <a:rPr lang="en-US" sz="2000" b="1" i="0" u="none" strike="noStrike" dirty="0">
                          <a:solidFill>
                            <a:schemeClr val="tx1"/>
                          </a:solidFill>
                          <a:effectLst/>
                          <a:latin typeface="Courier New" panose="02070309020205020404" pitchFamily="49" charset="0"/>
                        </a:rPr>
                        <a:t>Miss Rate: False Negative</a:t>
                      </a:r>
                    </a:p>
                  </a:txBody>
                  <a:tcPr marR="9525" marT="9525" marB="0" anchor="ctr">
                    <a:solidFill>
                      <a:schemeClr val="accent1">
                        <a:lumMod val="60000"/>
                        <a:lumOff val="40000"/>
                      </a:schemeClr>
                    </a:solidFill>
                  </a:tcPr>
                </a:tc>
                <a:tc>
                  <a:txBody>
                    <a:bodyPr/>
                    <a:lstStyle/>
                    <a:p>
                      <a:pPr algn="ctr" fontAlgn="b"/>
                      <a:r>
                        <a:rPr lang="en-US" sz="2000" b="1" i="0" u="none" strike="noStrike" dirty="0">
                          <a:solidFill>
                            <a:schemeClr val="tx1"/>
                          </a:solidFill>
                          <a:effectLst/>
                          <a:latin typeface="Courier New" panose="02070309020205020404" pitchFamily="49" charset="0"/>
                          <a:cs typeface="Courier New" panose="02070309020205020404" pitchFamily="49" charset="0"/>
                        </a:rPr>
                        <a:t>5.82%</a:t>
                      </a:r>
                    </a:p>
                  </a:txBody>
                  <a:tcPr marL="9525" marR="9525" marT="9525" marB="0" anchor="ctr">
                    <a:solidFill>
                      <a:schemeClr val="accent1">
                        <a:lumMod val="60000"/>
                        <a:lumOff val="40000"/>
                      </a:schemeClr>
                    </a:solidFill>
                  </a:tcPr>
                </a:tc>
                <a:extLst>
                  <a:ext uri="{0D108BD9-81ED-4DB2-BD59-A6C34878D82A}">
                    <a16:rowId xmlns:a16="http://schemas.microsoft.com/office/drawing/2014/main" val="2784848293"/>
                  </a:ext>
                </a:extLst>
              </a:tr>
              <a:tr h="397720">
                <a:tc>
                  <a:txBody>
                    <a:bodyPr/>
                    <a:lstStyle/>
                    <a:p>
                      <a:pPr algn="l" fontAlgn="b"/>
                      <a:r>
                        <a:rPr lang="en-US" sz="2000" b="1" i="0" u="none" strike="noStrike" dirty="0">
                          <a:solidFill>
                            <a:srgbClr val="000000"/>
                          </a:solidFill>
                          <a:effectLst/>
                          <a:latin typeface="Courier New" panose="02070309020205020404" pitchFamily="49" charset="0"/>
                        </a:rPr>
                        <a:t>Precision</a:t>
                      </a:r>
                    </a:p>
                  </a:txBody>
                  <a:tcPr marR="9525" marT="9525" marB="0" anchor="ctr"/>
                </a:tc>
                <a:tc>
                  <a:txBody>
                    <a:bodyPr/>
                    <a:lstStyle/>
                    <a:p>
                      <a:pPr algn="ctr" fontAlgn="b"/>
                      <a:r>
                        <a:rPr lang="en-US" sz="2000" b="1" i="0" u="none" strike="noStrike" dirty="0">
                          <a:solidFill>
                            <a:srgbClr val="000000"/>
                          </a:solidFill>
                          <a:effectLst/>
                          <a:latin typeface="Courier New" panose="02070309020205020404" pitchFamily="49" charset="0"/>
                          <a:cs typeface="Courier New" panose="02070309020205020404" pitchFamily="49" charset="0"/>
                        </a:rPr>
                        <a:t>91.07%</a:t>
                      </a:r>
                    </a:p>
                  </a:txBody>
                  <a:tcPr marL="9525" marR="9525" marT="9525" marB="0" anchor="ctr"/>
                </a:tc>
                <a:extLst>
                  <a:ext uri="{0D108BD9-81ED-4DB2-BD59-A6C34878D82A}">
                    <a16:rowId xmlns:a16="http://schemas.microsoft.com/office/drawing/2014/main" val="440206072"/>
                  </a:ext>
                </a:extLst>
              </a:tr>
            </a:tbl>
          </a:graphicData>
        </a:graphic>
      </p:graphicFrame>
      <p:pic>
        <p:nvPicPr>
          <p:cNvPr id="4" name="Picture 4">
            <a:extLst>
              <a:ext uri="{FF2B5EF4-FFF2-40B4-BE49-F238E27FC236}">
                <a16:creationId xmlns:a16="http://schemas.microsoft.com/office/drawing/2014/main" id="{65D037B8-F51F-08AD-9216-5913C975022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53758" y="1487599"/>
            <a:ext cx="4414800" cy="3882801"/>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00835703-41BA-E544-864C-1CEC650F4D4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09046561"/>
      </p:ext>
    </p:extLst>
  </p:cSld>
  <p:clrMapOvr>
    <a:masterClrMapping/>
  </p:clrMapOvr>
  <mc:AlternateContent xmlns:mc="http://schemas.openxmlformats.org/markup-compatibility/2006">
    <mc:Choice xmlns:p14="http://schemas.microsoft.com/office/powerpoint/2010/main" Requires="p14">
      <p:transition spd="slow" p14:dur="2000" advTm="20632"/>
    </mc:Choice>
    <mc:Fallback>
      <p:transition spd="slow" advTm="20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exagonal background with blue neon lights">
            <a:extLst>
              <a:ext uri="{FF2B5EF4-FFF2-40B4-BE49-F238E27FC236}">
                <a16:creationId xmlns:a16="http://schemas.microsoft.com/office/drawing/2014/main" id="{53E792F1-5537-8BF2-E6FD-936B09F542B2}"/>
              </a:ext>
            </a:extLst>
          </p:cNvPr>
          <p:cNvPicPr>
            <a:picLocks noChangeAspect="1"/>
          </p:cNvPicPr>
          <p:nvPr/>
        </p:nvPicPr>
        <p:blipFill rotWithShape="1">
          <a:blip r:embed="rId5">
            <a:duotone>
              <a:schemeClr val="accent1">
                <a:shade val="45000"/>
                <a:satMod val="135000"/>
              </a:schemeClr>
              <a:prstClr val="white"/>
            </a:duotone>
            <a:extLst>
              <a:ext uri="{BEBA8EAE-BF5A-486C-A8C5-ECC9F3942E4B}">
                <a14:imgProps xmlns:a14="http://schemas.microsoft.com/office/drawing/2010/main">
                  <a14:imgLayer r:embed="rId6">
                    <a14:imgEffect>
                      <a14:artisticGlass/>
                    </a14:imgEffect>
                  </a14:imgLayer>
                </a14:imgProps>
              </a:ext>
            </a:extLst>
          </a:blip>
          <a:srcRect/>
          <a:stretch/>
        </p:blipFill>
        <p:spPr>
          <a:xfrm>
            <a:off x="20" y="10"/>
            <a:ext cx="12191980" cy="6857989"/>
          </a:xfrm>
          <a:prstGeom prst="rect">
            <a:avLst/>
          </a:prstGeom>
        </p:spPr>
      </p:pic>
      <p:sp>
        <p:nvSpPr>
          <p:cNvPr id="2" name="Title 1">
            <a:extLst>
              <a:ext uri="{FF2B5EF4-FFF2-40B4-BE49-F238E27FC236}">
                <a16:creationId xmlns:a16="http://schemas.microsoft.com/office/drawing/2014/main" id="{11E39336-9F06-EA8C-7EEC-C86B4949FAF9}"/>
              </a:ext>
            </a:extLst>
          </p:cNvPr>
          <p:cNvSpPr>
            <a:spLocks noGrp="1"/>
          </p:cNvSpPr>
          <p:nvPr>
            <p:ph type="ctrTitle"/>
          </p:nvPr>
        </p:nvSpPr>
        <p:spPr>
          <a:xfrm>
            <a:off x="2076091" y="2633933"/>
            <a:ext cx="8039818" cy="1643572"/>
          </a:xfrm>
        </p:spPr>
        <p:txBody>
          <a:bodyPr>
            <a:normAutofit/>
          </a:bodyPr>
          <a:lstStyle/>
          <a:p>
            <a:r>
              <a:rPr lang="en-US" dirty="0">
                <a:solidFill>
                  <a:srgbClr val="FFFFFF"/>
                </a:solidFill>
              </a:rPr>
              <a:t>Blackbox explainers</a:t>
            </a:r>
            <a:br>
              <a:rPr lang="en-US" dirty="0">
                <a:solidFill>
                  <a:srgbClr val="FFFFFF"/>
                </a:solidFill>
              </a:rPr>
            </a:br>
            <a:endParaRPr lang="en-US" dirty="0">
              <a:solidFill>
                <a:srgbClr val="FFFFFF"/>
              </a:solidFill>
            </a:endParaRPr>
          </a:p>
        </p:txBody>
      </p:sp>
      <p:pic>
        <p:nvPicPr>
          <p:cNvPr id="6" name="Audio 5">
            <a:hlinkClick r:id="" action="ppaction://media"/>
            <a:extLst>
              <a:ext uri="{FF2B5EF4-FFF2-40B4-BE49-F238E27FC236}">
                <a16:creationId xmlns:a16="http://schemas.microsoft.com/office/drawing/2014/main" id="{C78A5F84-ED2B-93A6-256B-34246144F31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90345679"/>
      </p:ext>
    </p:extLst>
  </p:cSld>
  <p:clrMapOvr>
    <a:masterClrMapping/>
  </p:clrMapOvr>
  <mc:AlternateContent xmlns:mc="http://schemas.openxmlformats.org/markup-compatibility/2006">
    <mc:Choice xmlns:p14="http://schemas.microsoft.com/office/powerpoint/2010/main" Requires="p14">
      <p:transition spd="slow" p14:dur="2000" advTm="18955"/>
    </mc:Choice>
    <mc:Fallback>
      <p:transition spd="slow" advTm="189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F501A-DF9F-C840-45C8-6DE2B6B911CB}"/>
              </a:ext>
            </a:extLst>
          </p:cNvPr>
          <p:cNvSpPr>
            <a:spLocks noGrp="1"/>
          </p:cNvSpPr>
          <p:nvPr>
            <p:ph type="title"/>
          </p:nvPr>
        </p:nvSpPr>
        <p:spPr>
          <a:xfrm>
            <a:off x="373092" y="327803"/>
            <a:ext cx="10134600" cy="537272"/>
          </a:xfrm>
        </p:spPr>
        <p:txBody>
          <a:bodyPr>
            <a:normAutofit fontScale="90000"/>
          </a:bodyPr>
          <a:lstStyle/>
          <a:p>
            <a:r>
              <a:rPr lang="en-US" dirty="0"/>
              <a:t>Explainable AI: Blackbox Explainers</a:t>
            </a:r>
          </a:p>
        </p:txBody>
      </p:sp>
      <p:sp>
        <p:nvSpPr>
          <p:cNvPr id="11" name="TextBox 10">
            <a:extLst>
              <a:ext uri="{FF2B5EF4-FFF2-40B4-BE49-F238E27FC236}">
                <a16:creationId xmlns:a16="http://schemas.microsoft.com/office/drawing/2014/main" id="{E41B44BD-28AF-6AED-AAB7-41E4890906AE}"/>
              </a:ext>
            </a:extLst>
          </p:cNvPr>
          <p:cNvSpPr txBox="1"/>
          <p:nvPr/>
        </p:nvSpPr>
        <p:spPr>
          <a:xfrm>
            <a:off x="508958" y="865075"/>
            <a:ext cx="10789920" cy="4682051"/>
          </a:xfrm>
          <a:prstGeom prst="rect">
            <a:avLst/>
          </a:prstGeom>
          <a:noFill/>
          <a:ln>
            <a:noFill/>
          </a:ln>
        </p:spPr>
        <p:txBody>
          <a:bodyPr wrap="square" tIns="91440" bIns="91440" rtlCol="0" anchor="ctr">
            <a:spAutoFit/>
          </a:bodyPr>
          <a:lstStyle/>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SHAP</a:t>
            </a:r>
          </a:p>
          <a:p>
            <a:pPr marL="800100" lvl="1" indent="-342900">
              <a:lnSpc>
                <a:spcPct val="150000"/>
              </a:lnSpc>
              <a:buFont typeface="Wingdings" panose="05000000000000000000" pitchFamily="2" charset="2"/>
              <a:buChar char="Ø"/>
            </a:pPr>
            <a:r>
              <a:rPr lang="en-US" sz="1400" dirty="0">
                <a:latin typeface="Courier New" panose="02070309020205020404" pitchFamily="49" charset="0"/>
                <a:cs typeface="Courier New" panose="02070309020205020404" pitchFamily="49" charset="0"/>
              </a:rPr>
              <a:t>SHAP (SHapley Additive exPlanations): SHAP values are a method from cooperative game theory, to explain the contribution of each feature to the model's output.</a:t>
            </a:r>
          </a:p>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LIME</a:t>
            </a:r>
          </a:p>
          <a:p>
            <a:pPr marL="800100" lvl="1" indent="-342900">
              <a:lnSpc>
                <a:spcPct val="150000"/>
              </a:lnSpc>
              <a:buFont typeface="Wingdings" panose="05000000000000000000" pitchFamily="2" charset="2"/>
              <a:buChar char="Ø"/>
            </a:pPr>
            <a:r>
              <a:rPr lang="en-US" sz="1400" dirty="0">
                <a:latin typeface="Courier New" panose="02070309020205020404" pitchFamily="49" charset="0"/>
                <a:cs typeface="Courier New" panose="02070309020205020404" pitchFamily="49" charset="0"/>
              </a:rPr>
              <a:t>LIME (Local Interpretable Model-agnostic Explanations): LIME aims to explain individual predictions by highlighting the contribution of each feature to the model's output, offering insights into how the model arrives at its decisions for specific instances. </a:t>
            </a:r>
          </a:p>
          <a:p>
            <a:pPr marL="342900" indent="-342900">
              <a:lnSpc>
                <a:spcPct val="150000"/>
              </a:lnSpc>
              <a:buFont typeface="Wingdings" panose="05000000000000000000" pitchFamily="2" charset="2"/>
              <a:buChar char="Ø"/>
            </a:pPr>
            <a:r>
              <a:rPr lang="en-US" sz="2800" b="1" dirty="0">
                <a:latin typeface="Courier New" panose="02070309020205020404" pitchFamily="49" charset="0"/>
                <a:cs typeface="Courier New" panose="02070309020205020404" pitchFamily="49" charset="0"/>
              </a:rPr>
              <a:t>ELI5</a:t>
            </a:r>
          </a:p>
          <a:p>
            <a:pPr marL="800100" lvl="1" indent="-342900">
              <a:lnSpc>
                <a:spcPct val="150000"/>
              </a:lnSpc>
              <a:buFont typeface="Wingdings" panose="05000000000000000000" pitchFamily="2" charset="2"/>
              <a:buChar char="Ø"/>
            </a:pPr>
            <a:r>
              <a:rPr lang="en-US" sz="1400" dirty="0">
                <a:latin typeface="Courier New" panose="02070309020205020404" pitchFamily="49" charset="0"/>
                <a:cs typeface="Courier New" panose="02070309020205020404" pitchFamily="49" charset="0"/>
              </a:rPr>
              <a:t>ELI5 (Explain Like I'm 5): ELI5 is a library that provides explanations for machine learning models at various levels of detail, including feature importances, permutation importances, and visualization of decision trees.</a:t>
            </a:r>
          </a:p>
        </p:txBody>
      </p:sp>
      <p:pic>
        <p:nvPicPr>
          <p:cNvPr id="4" name="Audio 3">
            <a:hlinkClick r:id="" action="ppaction://media"/>
            <a:extLst>
              <a:ext uri="{FF2B5EF4-FFF2-40B4-BE49-F238E27FC236}">
                <a16:creationId xmlns:a16="http://schemas.microsoft.com/office/drawing/2014/main" id="{03CA5ADF-5336-4EAA-4AE7-A1227B05677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68769613"/>
      </p:ext>
    </p:extLst>
  </p:cSld>
  <p:clrMapOvr>
    <a:masterClrMapping/>
  </p:clrMapOvr>
  <mc:AlternateContent xmlns:mc="http://schemas.openxmlformats.org/markup-compatibility/2006">
    <mc:Choice xmlns:p14="http://schemas.microsoft.com/office/powerpoint/2010/main" Requires="p14">
      <p:transition spd="slow" p14:dur="2000" advTm="28394"/>
    </mc:Choice>
    <mc:Fallback>
      <p:transition spd="slow" advTm="283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F501A-DF9F-C840-45C8-6DE2B6B911CB}"/>
              </a:ext>
            </a:extLst>
          </p:cNvPr>
          <p:cNvSpPr>
            <a:spLocks noGrp="1"/>
          </p:cNvSpPr>
          <p:nvPr>
            <p:ph type="title"/>
          </p:nvPr>
        </p:nvSpPr>
        <p:spPr>
          <a:xfrm>
            <a:off x="373092" y="327803"/>
            <a:ext cx="10134600" cy="537272"/>
          </a:xfrm>
        </p:spPr>
        <p:txBody>
          <a:bodyPr>
            <a:normAutofit fontScale="90000"/>
          </a:bodyPr>
          <a:lstStyle/>
          <a:p>
            <a:r>
              <a:rPr lang="en-US" dirty="0"/>
              <a:t>Explainable AI with SHAP: Force Plot</a:t>
            </a:r>
          </a:p>
        </p:txBody>
      </p:sp>
      <p:pic>
        <p:nvPicPr>
          <p:cNvPr id="12294" name="Picture 6">
            <a:extLst>
              <a:ext uri="{FF2B5EF4-FFF2-40B4-BE49-F238E27FC236}">
                <a16:creationId xmlns:a16="http://schemas.microsoft.com/office/drawing/2014/main" id="{A46022C1-4A1C-A7F4-2564-260C68649D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092" y="1708916"/>
            <a:ext cx="10789920" cy="3440168"/>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C386D348-E1A9-E30A-DFF4-463180209261}"/>
              </a:ext>
            </a:extLst>
          </p:cNvPr>
          <p:cNvSpPr txBox="1">
            <a:spLocks/>
          </p:cNvSpPr>
          <p:nvPr/>
        </p:nvSpPr>
        <p:spPr>
          <a:xfrm>
            <a:off x="373092" y="1097843"/>
            <a:ext cx="10789920" cy="378305"/>
          </a:xfrm>
          <a:prstGeom prst="rect">
            <a:avLst/>
          </a:prstGeom>
          <a:ln>
            <a:noFill/>
          </a:ln>
        </p:spPr>
        <p:txBody>
          <a:bodyPr vert="horz" lIns="91440" tIns="45720" rIns="91440" bIns="45720" rtlCol="0" anchor="ctr">
            <a:noAutofit/>
          </a:bodyPr>
          <a:lst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Bef>
                <a:spcPts val="600"/>
              </a:spcBef>
            </a:pPr>
            <a:r>
              <a:rPr lang="en-US" sz="1400" b="1" dirty="0">
                <a:solidFill>
                  <a:schemeClr val="tx1"/>
                </a:solidFill>
                <a:latin typeface="Courier New" panose="02070309020205020404" pitchFamily="49" charset="0"/>
                <a:cs typeface="Courier New" panose="02070309020205020404" pitchFamily="49" charset="0"/>
              </a:rPr>
              <a:t>Example of survival in local interpretation</a:t>
            </a:r>
          </a:p>
        </p:txBody>
      </p:sp>
      <p:pic>
        <p:nvPicPr>
          <p:cNvPr id="4" name="Audio 3">
            <a:hlinkClick r:id="" action="ppaction://media"/>
            <a:extLst>
              <a:ext uri="{FF2B5EF4-FFF2-40B4-BE49-F238E27FC236}">
                <a16:creationId xmlns:a16="http://schemas.microsoft.com/office/drawing/2014/main" id="{F9B88BA4-00C6-B0E8-EA17-784E9D0B184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08633382"/>
      </p:ext>
    </p:extLst>
  </p:cSld>
  <p:clrMapOvr>
    <a:masterClrMapping/>
  </p:clrMapOvr>
  <mc:AlternateContent xmlns:mc="http://schemas.openxmlformats.org/markup-compatibility/2006">
    <mc:Choice xmlns:p14="http://schemas.microsoft.com/office/powerpoint/2010/main" Requires="p14">
      <p:transition spd="slow" p14:dur="2000" advTm="23220"/>
    </mc:Choice>
    <mc:Fallback>
      <p:transition spd="slow" advTm="232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F501A-DF9F-C840-45C8-6DE2B6B911CB}"/>
              </a:ext>
            </a:extLst>
          </p:cNvPr>
          <p:cNvSpPr>
            <a:spLocks noGrp="1"/>
          </p:cNvSpPr>
          <p:nvPr>
            <p:ph type="title"/>
          </p:nvPr>
        </p:nvSpPr>
        <p:spPr>
          <a:xfrm>
            <a:off x="373092" y="327803"/>
            <a:ext cx="10134600" cy="537272"/>
          </a:xfrm>
        </p:spPr>
        <p:txBody>
          <a:bodyPr>
            <a:normAutofit fontScale="90000"/>
          </a:bodyPr>
          <a:lstStyle/>
          <a:p>
            <a:r>
              <a:rPr lang="en-US" dirty="0"/>
              <a:t>Explainable AI with SHAP: Waterfall Plot</a:t>
            </a:r>
          </a:p>
        </p:txBody>
      </p:sp>
      <p:sp>
        <p:nvSpPr>
          <p:cNvPr id="8" name="Content Placeholder 2">
            <a:extLst>
              <a:ext uri="{FF2B5EF4-FFF2-40B4-BE49-F238E27FC236}">
                <a16:creationId xmlns:a16="http://schemas.microsoft.com/office/drawing/2014/main" id="{1D862254-683D-5799-D592-5AFDFD5F083C}"/>
              </a:ext>
            </a:extLst>
          </p:cNvPr>
          <p:cNvSpPr txBox="1">
            <a:spLocks/>
          </p:cNvSpPr>
          <p:nvPr/>
        </p:nvSpPr>
        <p:spPr>
          <a:xfrm>
            <a:off x="3002424" y="1030646"/>
            <a:ext cx="4875935" cy="328955"/>
          </a:xfrm>
          <a:prstGeom prst="rect">
            <a:avLst/>
          </a:prstGeom>
          <a:ln>
            <a:noFill/>
          </a:ln>
        </p:spPr>
        <p:txBody>
          <a:bodyPr vert="horz" lIns="91440" tIns="45720" rIns="91440" bIns="45720" rtlCol="0">
            <a:noAutofit/>
          </a:bodyPr>
          <a:lst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Bef>
                <a:spcPts val="600"/>
              </a:spcBef>
            </a:pPr>
            <a:r>
              <a:rPr lang="en-US" sz="1400" b="1" dirty="0">
                <a:solidFill>
                  <a:schemeClr val="tx1"/>
                </a:solidFill>
                <a:latin typeface="Courier New" panose="02070309020205020404" pitchFamily="49" charset="0"/>
                <a:cs typeface="Courier New" panose="02070309020205020404" pitchFamily="49" charset="0"/>
              </a:rPr>
              <a:t>Example of death in local interpretation</a:t>
            </a:r>
          </a:p>
        </p:txBody>
      </p:sp>
      <p:pic>
        <p:nvPicPr>
          <p:cNvPr id="13314" name="Picture 2">
            <a:extLst>
              <a:ext uri="{FF2B5EF4-FFF2-40B4-BE49-F238E27FC236}">
                <a16:creationId xmlns:a16="http://schemas.microsoft.com/office/drawing/2014/main" id="{CA749B47-01B9-F428-E1B0-BB4F69273B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54192" y="1525172"/>
            <a:ext cx="7772400" cy="4897552"/>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36F249AF-C57D-BB04-4427-3208F0EF878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5641343"/>
      </p:ext>
    </p:extLst>
  </p:cSld>
  <p:clrMapOvr>
    <a:masterClrMapping/>
  </p:clrMapOvr>
  <mc:AlternateContent xmlns:mc="http://schemas.openxmlformats.org/markup-compatibility/2006">
    <mc:Choice xmlns:p14="http://schemas.microsoft.com/office/powerpoint/2010/main" Requires="p14">
      <p:transition spd="slow" p14:dur="2000" advTm="31769"/>
    </mc:Choice>
    <mc:Fallback>
      <p:transition spd="slow" advTm="31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Adorn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6772</TotalTime>
  <Words>823</Words>
  <Application>Microsoft Office PowerPoint</Application>
  <PresentationFormat>Widescreen</PresentationFormat>
  <Paragraphs>111</Paragraphs>
  <Slides>13</Slides>
  <Notes>12</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Bembo</vt:lpstr>
      <vt:lpstr>Courier New</vt:lpstr>
      <vt:lpstr>Söhne</vt:lpstr>
      <vt:lpstr>Wingdings</vt:lpstr>
      <vt:lpstr>AdornVTI</vt:lpstr>
      <vt:lpstr>Using Explainable AI to Assess Machine Learning Models on the Forecasting of Hospital Mortality in COVID-19 Patients</vt:lpstr>
      <vt:lpstr>Explainable AI: Benefits of XAI</vt:lpstr>
      <vt:lpstr>Machine Learning Model </vt:lpstr>
      <vt:lpstr>Data Acquisition and Processing</vt:lpstr>
      <vt:lpstr>Model Analysis &amp; Evaluation: XGBoost</vt:lpstr>
      <vt:lpstr>Blackbox explainers </vt:lpstr>
      <vt:lpstr>Explainable AI: Blackbox Explainers</vt:lpstr>
      <vt:lpstr>Explainable AI with SHAP: Force Plot</vt:lpstr>
      <vt:lpstr>Explainable AI with SHAP: Waterfall Plot</vt:lpstr>
      <vt:lpstr>Explainable AI with LIME: Prediction Interpretation</vt:lpstr>
      <vt:lpstr>Explainable AI with ELI5: Textual Explanation</vt:lpstr>
      <vt:lpstr>Future research </vt:lpstr>
      <vt:lpstr>Future Research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Greg G</dc:creator>
  <cp:lastModifiedBy>Greg G</cp:lastModifiedBy>
  <cp:revision>315</cp:revision>
  <dcterms:created xsi:type="dcterms:W3CDTF">2024-02-09T20:00:31Z</dcterms:created>
  <dcterms:modified xsi:type="dcterms:W3CDTF">2024-04-28T12:48:28Z</dcterms:modified>
</cp:coreProperties>
</file>

<file path=docProps/thumbnail.jpeg>
</file>